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sldIdLst>
    <p:sldId id="277" r:id="rId6"/>
    <p:sldId id="262" r:id="rId7"/>
    <p:sldId id="282" r:id="rId8"/>
    <p:sldId id="309" r:id="rId9"/>
    <p:sldId id="311" r:id="rId10"/>
    <p:sldId id="283" r:id="rId11"/>
    <p:sldId id="280" r:id="rId12"/>
    <p:sldId id="285" r:id="rId13"/>
    <p:sldId id="292" r:id="rId14"/>
    <p:sldId id="294" r:id="rId15"/>
    <p:sldId id="293" r:id="rId16"/>
    <p:sldId id="287" r:id="rId17"/>
    <p:sldId id="299" r:id="rId18"/>
    <p:sldId id="307" r:id="rId19"/>
    <p:sldId id="300" r:id="rId20"/>
    <p:sldId id="301" r:id="rId21"/>
    <p:sldId id="286" r:id="rId22"/>
    <p:sldId id="295" r:id="rId23"/>
    <p:sldId id="308" r:id="rId24"/>
    <p:sldId id="302" r:id="rId25"/>
    <p:sldId id="303" r:id="rId26"/>
    <p:sldId id="256" r:id="rId27"/>
    <p:sldId id="281" r:id="rId28"/>
    <p:sldId id="305" r:id="rId29"/>
    <p:sldId id="306" r:id="rId30"/>
    <p:sldId id="310" r:id="rId31"/>
    <p:sldId id="290" r:id="rId32"/>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6AB4"/>
    <a:srgbClr val="BDA0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8" d="100"/>
          <a:sy n="108" d="100"/>
        </p:scale>
        <p:origin x="63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4FD368-4408-E92B-1E53-1FE68D8059E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3E24944-7D26-9DCE-BF17-95D4A572AD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7502AC4-BFAF-3D2F-1098-1844949D307D}"/>
              </a:ext>
            </a:extLst>
          </p:cNvPr>
          <p:cNvSpPr>
            <a:spLocks noGrp="1"/>
          </p:cNvSpPr>
          <p:nvPr>
            <p:ph type="dt" sz="half" idx="10"/>
          </p:nvPr>
        </p:nvSpPr>
        <p:spPr/>
        <p:txBody>
          <a:bodyPr/>
          <a:lstStyle/>
          <a:p>
            <a:fld id="{7A785D53-8D79-468E-A03E-45C754A6C995}" type="datetimeFigureOut">
              <a:rPr lang="fr-FR" smtClean="0"/>
              <a:t>14/02/2024</a:t>
            </a:fld>
            <a:endParaRPr lang="fr-FR"/>
          </a:p>
        </p:txBody>
      </p:sp>
      <p:sp>
        <p:nvSpPr>
          <p:cNvPr id="5" name="Espace réservé du pied de page 4">
            <a:extLst>
              <a:ext uri="{FF2B5EF4-FFF2-40B4-BE49-F238E27FC236}">
                <a16:creationId xmlns:a16="http://schemas.microsoft.com/office/drawing/2014/main" id="{5CD179C5-C7F4-1E9F-ADC7-F9E18E3055F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9CCBCB9-0BFA-981A-496A-F7BEAF691FB5}"/>
              </a:ext>
            </a:extLst>
          </p:cNvPr>
          <p:cNvSpPr>
            <a:spLocks noGrp="1"/>
          </p:cNvSpPr>
          <p:nvPr>
            <p:ph type="sldNum" sz="quarter" idx="12"/>
          </p:nvPr>
        </p:nvSpPr>
        <p:spPr/>
        <p:txBody>
          <a:bodyPr/>
          <a:lstStyle/>
          <a:p>
            <a:fld id="{2AFC31E8-5397-4622-AD0C-35A98A6A6037}" type="slidenum">
              <a:rPr lang="fr-FR" smtClean="0"/>
              <a:t>‹N°›</a:t>
            </a:fld>
            <a:endParaRPr lang="fr-FR"/>
          </a:p>
        </p:txBody>
      </p:sp>
    </p:spTree>
    <p:extLst>
      <p:ext uri="{BB962C8B-B14F-4D97-AF65-F5344CB8AC3E}">
        <p14:creationId xmlns:p14="http://schemas.microsoft.com/office/powerpoint/2010/main" val="3376837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1E9CCB-A3C9-E9F8-326A-75C57E0A399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188EFA7-64FF-33DC-ACA6-C289D411E49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F4D5A84-58D0-3C0D-6C7F-703E650B04E8}"/>
              </a:ext>
            </a:extLst>
          </p:cNvPr>
          <p:cNvSpPr>
            <a:spLocks noGrp="1"/>
          </p:cNvSpPr>
          <p:nvPr>
            <p:ph type="dt" sz="half" idx="10"/>
          </p:nvPr>
        </p:nvSpPr>
        <p:spPr/>
        <p:txBody>
          <a:bodyPr/>
          <a:lstStyle/>
          <a:p>
            <a:fld id="{7A785D53-8D79-468E-A03E-45C754A6C995}" type="datetimeFigureOut">
              <a:rPr lang="fr-FR" smtClean="0"/>
              <a:t>14/02/2024</a:t>
            </a:fld>
            <a:endParaRPr lang="fr-FR"/>
          </a:p>
        </p:txBody>
      </p:sp>
      <p:sp>
        <p:nvSpPr>
          <p:cNvPr id="5" name="Espace réservé du pied de page 4">
            <a:extLst>
              <a:ext uri="{FF2B5EF4-FFF2-40B4-BE49-F238E27FC236}">
                <a16:creationId xmlns:a16="http://schemas.microsoft.com/office/drawing/2014/main" id="{D91D200B-BA0F-16EB-2225-133B8BD089B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348F9B2-1415-1535-95B7-20E6F049CEBE}"/>
              </a:ext>
            </a:extLst>
          </p:cNvPr>
          <p:cNvSpPr>
            <a:spLocks noGrp="1"/>
          </p:cNvSpPr>
          <p:nvPr>
            <p:ph type="sldNum" sz="quarter" idx="12"/>
          </p:nvPr>
        </p:nvSpPr>
        <p:spPr/>
        <p:txBody>
          <a:bodyPr/>
          <a:lstStyle/>
          <a:p>
            <a:fld id="{2AFC31E8-5397-4622-AD0C-35A98A6A6037}" type="slidenum">
              <a:rPr lang="fr-FR" smtClean="0"/>
              <a:t>‹N°›</a:t>
            </a:fld>
            <a:endParaRPr lang="fr-FR"/>
          </a:p>
        </p:txBody>
      </p:sp>
    </p:spTree>
    <p:extLst>
      <p:ext uri="{BB962C8B-B14F-4D97-AF65-F5344CB8AC3E}">
        <p14:creationId xmlns:p14="http://schemas.microsoft.com/office/powerpoint/2010/main" val="1189751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BA87A7F-FF32-7131-67E4-78BFCA22326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A08A3D1-9DCB-8205-AD31-321A6530950F}"/>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703BE74-EB64-C569-A527-42FFE7313AD4}"/>
              </a:ext>
            </a:extLst>
          </p:cNvPr>
          <p:cNvSpPr>
            <a:spLocks noGrp="1"/>
          </p:cNvSpPr>
          <p:nvPr>
            <p:ph type="dt" sz="half" idx="10"/>
          </p:nvPr>
        </p:nvSpPr>
        <p:spPr/>
        <p:txBody>
          <a:bodyPr/>
          <a:lstStyle/>
          <a:p>
            <a:fld id="{7A785D53-8D79-468E-A03E-45C754A6C995}" type="datetimeFigureOut">
              <a:rPr lang="fr-FR" smtClean="0"/>
              <a:t>14/02/2024</a:t>
            </a:fld>
            <a:endParaRPr lang="fr-FR"/>
          </a:p>
        </p:txBody>
      </p:sp>
      <p:sp>
        <p:nvSpPr>
          <p:cNvPr id="5" name="Espace réservé du pied de page 4">
            <a:extLst>
              <a:ext uri="{FF2B5EF4-FFF2-40B4-BE49-F238E27FC236}">
                <a16:creationId xmlns:a16="http://schemas.microsoft.com/office/drawing/2014/main" id="{0BB3A6F9-B058-9F5D-A268-8E6CDDD2D08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1CA12F9-FAB1-0353-476F-B366A33EA387}"/>
              </a:ext>
            </a:extLst>
          </p:cNvPr>
          <p:cNvSpPr>
            <a:spLocks noGrp="1"/>
          </p:cNvSpPr>
          <p:nvPr>
            <p:ph type="sldNum" sz="quarter" idx="12"/>
          </p:nvPr>
        </p:nvSpPr>
        <p:spPr/>
        <p:txBody>
          <a:bodyPr/>
          <a:lstStyle/>
          <a:p>
            <a:fld id="{2AFC31E8-5397-4622-AD0C-35A98A6A6037}" type="slidenum">
              <a:rPr lang="fr-FR" smtClean="0"/>
              <a:t>‹N°›</a:t>
            </a:fld>
            <a:endParaRPr lang="fr-FR"/>
          </a:p>
        </p:txBody>
      </p:sp>
    </p:spTree>
    <p:extLst>
      <p:ext uri="{BB962C8B-B14F-4D97-AF65-F5344CB8AC3E}">
        <p14:creationId xmlns:p14="http://schemas.microsoft.com/office/powerpoint/2010/main" val="35640295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FAA647-6F71-4808-80DF-2DF979C37076}"/>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C1824431-C3C6-4804-A9CB-E7E27FF578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B3727C2A-55B6-4325-8B08-C92343C0DE10}"/>
              </a:ext>
            </a:extLst>
          </p:cNvPr>
          <p:cNvSpPr>
            <a:spLocks noGrp="1"/>
          </p:cNvSpPr>
          <p:nvPr>
            <p:ph type="dt" sz="half" idx="10"/>
          </p:nvPr>
        </p:nvSpPr>
        <p:spPr/>
        <p:txBody>
          <a:bodyPr/>
          <a:lstStyle/>
          <a:p>
            <a:fld id="{0AB6563F-FBF3-478B-AB9B-4A34E754C52D}" type="datetimeFigureOut">
              <a:rPr lang="fr-FR" smtClean="0"/>
              <a:t>14/02/2024</a:t>
            </a:fld>
            <a:endParaRPr lang="fr-FR" dirty="0"/>
          </a:p>
        </p:txBody>
      </p:sp>
      <p:sp>
        <p:nvSpPr>
          <p:cNvPr id="5" name="Espace réservé du pied de page 4">
            <a:extLst>
              <a:ext uri="{FF2B5EF4-FFF2-40B4-BE49-F238E27FC236}">
                <a16:creationId xmlns:a16="http://schemas.microsoft.com/office/drawing/2014/main" id="{2DDFC565-8A41-4BDE-BE49-6E4F3170983A}"/>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7D6D2311-7C25-4F38-B48D-96AAC5BFE8FB}"/>
              </a:ext>
            </a:extLst>
          </p:cNvPr>
          <p:cNvSpPr>
            <a:spLocks noGrp="1"/>
          </p:cNvSpPr>
          <p:nvPr>
            <p:ph type="sldNum" sz="quarter" idx="12"/>
          </p:nvPr>
        </p:nvSpPr>
        <p:spPr/>
        <p:txBody>
          <a:bodyPr/>
          <a:lstStyle/>
          <a:p>
            <a:fld id="{16293247-C06D-4C7E-A1D1-A113D8B0E770}" type="slidenum">
              <a:rPr lang="fr-FR" smtClean="0"/>
              <a:t>‹N°›</a:t>
            </a:fld>
            <a:endParaRPr lang="fr-FR" dirty="0"/>
          </a:p>
        </p:txBody>
      </p:sp>
    </p:spTree>
    <p:extLst>
      <p:ext uri="{BB962C8B-B14F-4D97-AF65-F5344CB8AC3E}">
        <p14:creationId xmlns:p14="http://schemas.microsoft.com/office/powerpoint/2010/main" val="1106321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83A897-41CC-4530-B078-54A19731997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B6202C3-3202-40B0-B077-508DE94B55B6}"/>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A8E3311-0C1B-4A89-8BB5-3A10D714686E}"/>
              </a:ext>
            </a:extLst>
          </p:cNvPr>
          <p:cNvSpPr>
            <a:spLocks noGrp="1"/>
          </p:cNvSpPr>
          <p:nvPr>
            <p:ph type="dt" sz="half" idx="10"/>
          </p:nvPr>
        </p:nvSpPr>
        <p:spPr/>
        <p:txBody>
          <a:bodyPr/>
          <a:lstStyle/>
          <a:p>
            <a:fld id="{0AB6563F-FBF3-478B-AB9B-4A34E754C52D}" type="datetimeFigureOut">
              <a:rPr lang="fr-FR" smtClean="0"/>
              <a:t>14/02/2024</a:t>
            </a:fld>
            <a:endParaRPr lang="fr-FR" dirty="0"/>
          </a:p>
        </p:txBody>
      </p:sp>
      <p:sp>
        <p:nvSpPr>
          <p:cNvPr id="5" name="Espace réservé du pied de page 4">
            <a:extLst>
              <a:ext uri="{FF2B5EF4-FFF2-40B4-BE49-F238E27FC236}">
                <a16:creationId xmlns:a16="http://schemas.microsoft.com/office/drawing/2014/main" id="{C5691B3D-93EC-4412-8F9B-517F4FDB27FC}"/>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BA2813A5-52FB-4F1C-9BA5-B3B0E8ACFC14}"/>
              </a:ext>
            </a:extLst>
          </p:cNvPr>
          <p:cNvSpPr>
            <a:spLocks noGrp="1"/>
          </p:cNvSpPr>
          <p:nvPr>
            <p:ph type="sldNum" sz="quarter" idx="12"/>
          </p:nvPr>
        </p:nvSpPr>
        <p:spPr/>
        <p:txBody>
          <a:bodyPr/>
          <a:lstStyle/>
          <a:p>
            <a:fld id="{16293247-C06D-4C7E-A1D1-A113D8B0E770}" type="slidenum">
              <a:rPr lang="fr-FR" smtClean="0"/>
              <a:t>‹N°›</a:t>
            </a:fld>
            <a:endParaRPr lang="fr-FR" dirty="0"/>
          </a:p>
        </p:txBody>
      </p:sp>
    </p:spTree>
    <p:extLst>
      <p:ext uri="{BB962C8B-B14F-4D97-AF65-F5344CB8AC3E}">
        <p14:creationId xmlns:p14="http://schemas.microsoft.com/office/powerpoint/2010/main" val="160303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CFE34D-54D1-4613-B8ED-251706C63DD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1722F8D-0858-48B8-85C5-DB7A151CEC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2F19343-2B33-4E2A-B05A-83346DBF8D7D}"/>
              </a:ext>
            </a:extLst>
          </p:cNvPr>
          <p:cNvSpPr>
            <a:spLocks noGrp="1"/>
          </p:cNvSpPr>
          <p:nvPr>
            <p:ph type="dt" sz="half" idx="10"/>
          </p:nvPr>
        </p:nvSpPr>
        <p:spPr/>
        <p:txBody>
          <a:bodyPr/>
          <a:lstStyle/>
          <a:p>
            <a:fld id="{0AB6563F-FBF3-478B-AB9B-4A34E754C52D}" type="datetimeFigureOut">
              <a:rPr lang="fr-FR" smtClean="0"/>
              <a:t>14/02/2024</a:t>
            </a:fld>
            <a:endParaRPr lang="fr-FR" dirty="0"/>
          </a:p>
        </p:txBody>
      </p:sp>
      <p:sp>
        <p:nvSpPr>
          <p:cNvPr id="5" name="Espace réservé du pied de page 4">
            <a:extLst>
              <a:ext uri="{FF2B5EF4-FFF2-40B4-BE49-F238E27FC236}">
                <a16:creationId xmlns:a16="http://schemas.microsoft.com/office/drawing/2014/main" id="{92823F0C-3A7F-41AD-A724-C232186C752F}"/>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D44DECC6-8F8B-406C-BD77-01202721A721}"/>
              </a:ext>
            </a:extLst>
          </p:cNvPr>
          <p:cNvSpPr>
            <a:spLocks noGrp="1"/>
          </p:cNvSpPr>
          <p:nvPr>
            <p:ph type="sldNum" sz="quarter" idx="12"/>
          </p:nvPr>
        </p:nvSpPr>
        <p:spPr/>
        <p:txBody>
          <a:bodyPr/>
          <a:lstStyle/>
          <a:p>
            <a:fld id="{16293247-C06D-4C7E-A1D1-A113D8B0E770}" type="slidenum">
              <a:rPr lang="fr-FR" smtClean="0"/>
              <a:t>‹N°›</a:t>
            </a:fld>
            <a:endParaRPr lang="fr-FR" dirty="0"/>
          </a:p>
        </p:txBody>
      </p:sp>
    </p:spTree>
    <p:extLst>
      <p:ext uri="{BB962C8B-B14F-4D97-AF65-F5344CB8AC3E}">
        <p14:creationId xmlns:p14="http://schemas.microsoft.com/office/powerpoint/2010/main" val="4213891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B6ECAB-5BEA-4A93-B44E-9C92DC1D640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1EFE898-560B-4389-A5B0-9C3440F8979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896A1351-AC9A-4ABA-98A7-DB878D5DD300}"/>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9F0F64E-912C-428A-B159-1E083D2D316C}"/>
              </a:ext>
            </a:extLst>
          </p:cNvPr>
          <p:cNvSpPr>
            <a:spLocks noGrp="1"/>
          </p:cNvSpPr>
          <p:nvPr>
            <p:ph type="dt" sz="half" idx="10"/>
          </p:nvPr>
        </p:nvSpPr>
        <p:spPr/>
        <p:txBody>
          <a:bodyPr/>
          <a:lstStyle/>
          <a:p>
            <a:fld id="{0AB6563F-FBF3-478B-AB9B-4A34E754C52D}" type="datetimeFigureOut">
              <a:rPr lang="fr-FR" smtClean="0"/>
              <a:t>14/02/2024</a:t>
            </a:fld>
            <a:endParaRPr lang="fr-FR" dirty="0"/>
          </a:p>
        </p:txBody>
      </p:sp>
      <p:sp>
        <p:nvSpPr>
          <p:cNvPr id="6" name="Espace réservé du pied de page 5">
            <a:extLst>
              <a:ext uri="{FF2B5EF4-FFF2-40B4-BE49-F238E27FC236}">
                <a16:creationId xmlns:a16="http://schemas.microsoft.com/office/drawing/2014/main" id="{834804F4-0618-4E85-AB55-3603BCEE0C5C}"/>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79CC4681-FA94-4F44-8BEE-A46DB62480EE}"/>
              </a:ext>
            </a:extLst>
          </p:cNvPr>
          <p:cNvSpPr>
            <a:spLocks noGrp="1"/>
          </p:cNvSpPr>
          <p:nvPr>
            <p:ph type="sldNum" sz="quarter" idx="12"/>
          </p:nvPr>
        </p:nvSpPr>
        <p:spPr/>
        <p:txBody>
          <a:bodyPr/>
          <a:lstStyle/>
          <a:p>
            <a:fld id="{16293247-C06D-4C7E-A1D1-A113D8B0E770}" type="slidenum">
              <a:rPr lang="fr-FR" smtClean="0"/>
              <a:t>‹N°›</a:t>
            </a:fld>
            <a:endParaRPr lang="fr-FR" dirty="0"/>
          </a:p>
        </p:txBody>
      </p:sp>
    </p:spTree>
    <p:extLst>
      <p:ext uri="{BB962C8B-B14F-4D97-AF65-F5344CB8AC3E}">
        <p14:creationId xmlns:p14="http://schemas.microsoft.com/office/powerpoint/2010/main" val="8209606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3C0569-6F51-499F-8C15-942D5992A88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2F6088E-849C-4033-8142-6A17C7CF3E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9377813-5608-411D-A085-15A9334569AE}"/>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460D17A-55CE-4D1A-BFBA-0C562AA73A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8B10DD0-EA74-4012-88D6-51BB0C498EC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2A3FAFD-BD1F-4F7D-A87A-4522C362FF47}"/>
              </a:ext>
            </a:extLst>
          </p:cNvPr>
          <p:cNvSpPr>
            <a:spLocks noGrp="1"/>
          </p:cNvSpPr>
          <p:nvPr>
            <p:ph type="dt" sz="half" idx="10"/>
          </p:nvPr>
        </p:nvSpPr>
        <p:spPr/>
        <p:txBody>
          <a:bodyPr/>
          <a:lstStyle/>
          <a:p>
            <a:fld id="{0AB6563F-FBF3-478B-AB9B-4A34E754C52D}" type="datetimeFigureOut">
              <a:rPr lang="fr-FR" smtClean="0"/>
              <a:t>14/02/2024</a:t>
            </a:fld>
            <a:endParaRPr lang="fr-FR" dirty="0"/>
          </a:p>
        </p:txBody>
      </p:sp>
      <p:sp>
        <p:nvSpPr>
          <p:cNvPr id="8" name="Espace réservé du pied de page 7">
            <a:extLst>
              <a:ext uri="{FF2B5EF4-FFF2-40B4-BE49-F238E27FC236}">
                <a16:creationId xmlns:a16="http://schemas.microsoft.com/office/drawing/2014/main" id="{95DB7AA2-694A-43C8-922D-A68129F2F352}"/>
              </a:ext>
            </a:extLst>
          </p:cNvPr>
          <p:cNvSpPr>
            <a:spLocks noGrp="1"/>
          </p:cNvSpPr>
          <p:nvPr>
            <p:ph type="ftr" sz="quarter" idx="11"/>
          </p:nvPr>
        </p:nvSpPr>
        <p:spPr/>
        <p:txBody>
          <a:bodyPr/>
          <a:lstStyle/>
          <a:p>
            <a:endParaRPr lang="fr-FR" dirty="0"/>
          </a:p>
        </p:txBody>
      </p:sp>
      <p:sp>
        <p:nvSpPr>
          <p:cNvPr id="9" name="Espace réservé du numéro de diapositive 8">
            <a:extLst>
              <a:ext uri="{FF2B5EF4-FFF2-40B4-BE49-F238E27FC236}">
                <a16:creationId xmlns:a16="http://schemas.microsoft.com/office/drawing/2014/main" id="{67D3128F-6D07-4432-89B5-3E4DCA0FEC81}"/>
              </a:ext>
            </a:extLst>
          </p:cNvPr>
          <p:cNvSpPr>
            <a:spLocks noGrp="1"/>
          </p:cNvSpPr>
          <p:nvPr>
            <p:ph type="sldNum" sz="quarter" idx="12"/>
          </p:nvPr>
        </p:nvSpPr>
        <p:spPr/>
        <p:txBody>
          <a:bodyPr/>
          <a:lstStyle/>
          <a:p>
            <a:fld id="{16293247-C06D-4C7E-A1D1-A113D8B0E770}" type="slidenum">
              <a:rPr lang="fr-FR" smtClean="0"/>
              <a:t>‹N°›</a:t>
            </a:fld>
            <a:endParaRPr lang="fr-FR" dirty="0"/>
          </a:p>
        </p:txBody>
      </p:sp>
    </p:spTree>
    <p:extLst>
      <p:ext uri="{BB962C8B-B14F-4D97-AF65-F5344CB8AC3E}">
        <p14:creationId xmlns:p14="http://schemas.microsoft.com/office/powerpoint/2010/main" val="2076729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2F961E-95FB-44B5-B550-971B28617B7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6939B47D-6275-4086-A8FE-6B07060B8B3C}"/>
              </a:ext>
            </a:extLst>
          </p:cNvPr>
          <p:cNvSpPr>
            <a:spLocks noGrp="1"/>
          </p:cNvSpPr>
          <p:nvPr>
            <p:ph type="dt" sz="half" idx="10"/>
          </p:nvPr>
        </p:nvSpPr>
        <p:spPr/>
        <p:txBody>
          <a:bodyPr/>
          <a:lstStyle/>
          <a:p>
            <a:fld id="{0AB6563F-FBF3-478B-AB9B-4A34E754C52D}" type="datetimeFigureOut">
              <a:rPr lang="fr-FR" smtClean="0"/>
              <a:t>14/02/2024</a:t>
            </a:fld>
            <a:endParaRPr lang="fr-FR" dirty="0"/>
          </a:p>
        </p:txBody>
      </p:sp>
      <p:sp>
        <p:nvSpPr>
          <p:cNvPr id="4" name="Espace réservé du pied de page 3">
            <a:extLst>
              <a:ext uri="{FF2B5EF4-FFF2-40B4-BE49-F238E27FC236}">
                <a16:creationId xmlns:a16="http://schemas.microsoft.com/office/drawing/2014/main" id="{55EAC422-26FE-42A7-A860-CCF0C04D08C3}"/>
              </a:ext>
            </a:extLst>
          </p:cNvPr>
          <p:cNvSpPr>
            <a:spLocks noGrp="1"/>
          </p:cNvSpPr>
          <p:nvPr>
            <p:ph type="ftr" sz="quarter" idx="1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C73285DD-7131-4309-91EF-5696E01A198F}"/>
              </a:ext>
            </a:extLst>
          </p:cNvPr>
          <p:cNvSpPr>
            <a:spLocks noGrp="1"/>
          </p:cNvSpPr>
          <p:nvPr>
            <p:ph type="sldNum" sz="quarter" idx="12"/>
          </p:nvPr>
        </p:nvSpPr>
        <p:spPr/>
        <p:txBody>
          <a:bodyPr/>
          <a:lstStyle/>
          <a:p>
            <a:fld id="{16293247-C06D-4C7E-A1D1-A113D8B0E770}" type="slidenum">
              <a:rPr lang="fr-FR" smtClean="0"/>
              <a:t>‹N°›</a:t>
            </a:fld>
            <a:endParaRPr lang="fr-FR" dirty="0"/>
          </a:p>
        </p:txBody>
      </p:sp>
    </p:spTree>
    <p:extLst>
      <p:ext uri="{BB962C8B-B14F-4D97-AF65-F5344CB8AC3E}">
        <p14:creationId xmlns:p14="http://schemas.microsoft.com/office/powerpoint/2010/main" val="39421960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B35A644-DEFA-45EB-98F9-632F5D196020}"/>
              </a:ext>
            </a:extLst>
          </p:cNvPr>
          <p:cNvSpPr>
            <a:spLocks noGrp="1"/>
          </p:cNvSpPr>
          <p:nvPr>
            <p:ph type="dt" sz="half" idx="10"/>
          </p:nvPr>
        </p:nvSpPr>
        <p:spPr/>
        <p:txBody>
          <a:bodyPr/>
          <a:lstStyle/>
          <a:p>
            <a:fld id="{0AB6563F-FBF3-478B-AB9B-4A34E754C52D}" type="datetimeFigureOut">
              <a:rPr lang="fr-FR" smtClean="0"/>
              <a:t>14/02/2024</a:t>
            </a:fld>
            <a:endParaRPr lang="fr-FR" dirty="0"/>
          </a:p>
        </p:txBody>
      </p:sp>
      <p:sp>
        <p:nvSpPr>
          <p:cNvPr id="3" name="Espace réservé du pied de page 2">
            <a:extLst>
              <a:ext uri="{FF2B5EF4-FFF2-40B4-BE49-F238E27FC236}">
                <a16:creationId xmlns:a16="http://schemas.microsoft.com/office/drawing/2014/main" id="{029E05B2-0C93-47C1-9AF0-A811E649F047}"/>
              </a:ext>
            </a:extLst>
          </p:cNvPr>
          <p:cNvSpPr>
            <a:spLocks noGrp="1"/>
          </p:cNvSpPr>
          <p:nvPr>
            <p:ph type="ftr" sz="quarter" idx="1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9EE4F5EB-512C-4C0B-B121-2E86D0BA54A5}"/>
              </a:ext>
            </a:extLst>
          </p:cNvPr>
          <p:cNvSpPr>
            <a:spLocks noGrp="1"/>
          </p:cNvSpPr>
          <p:nvPr>
            <p:ph type="sldNum" sz="quarter" idx="12"/>
          </p:nvPr>
        </p:nvSpPr>
        <p:spPr/>
        <p:txBody>
          <a:bodyPr/>
          <a:lstStyle/>
          <a:p>
            <a:fld id="{16293247-C06D-4C7E-A1D1-A113D8B0E770}" type="slidenum">
              <a:rPr lang="fr-FR" smtClean="0"/>
              <a:t>‹N°›</a:t>
            </a:fld>
            <a:endParaRPr lang="fr-FR" dirty="0"/>
          </a:p>
        </p:txBody>
      </p:sp>
    </p:spTree>
    <p:extLst>
      <p:ext uri="{BB962C8B-B14F-4D97-AF65-F5344CB8AC3E}">
        <p14:creationId xmlns:p14="http://schemas.microsoft.com/office/powerpoint/2010/main" val="39850075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9B6E0E-923E-4F5F-8BD5-571CB0E3A2F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7334EBB0-1A35-4E48-B08C-54308CF5E9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28423DA-2D94-4238-9DDE-FC2690D89E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BFE0C10-63F1-46B3-8A74-20BBB77A2318}"/>
              </a:ext>
            </a:extLst>
          </p:cNvPr>
          <p:cNvSpPr>
            <a:spLocks noGrp="1"/>
          </p:cNvSpPr>
          <p:nvPr>
            <p:ph type="dt" sz="half" idx="10"/>
          </p:nvPr>
        </p:nvSpPr>
        <p:spPr/>
        <p:txBody>
          <a:bodyPr/>
          <a:lstStyle/>
          <a:p>
            <a:fld id="{0AB6563F-FBF3-478B-AB9B-4A34E754C52D}" type="datetimeFigureOut">
              <a:rPr lang="fr-FR" smtClean="0"/>
              <a:t>14/02/2024</a:t>
            </a:fld>
            <a:endParaRPr lang="fr-FR" dirty="0"/>
          </a:p>
        </p:txBody>
      </p:sp>
      <p:sp>
        <p:nvSpPr>
          <p:cNvPr id="6" name="Espace réservé du pied de page 5">
            <a:extLst>
              <a:ext uri="{FF2B5EF4-FFF2-40B4-BE49-F238E27FC236}">
                <a16:creationId xmlns:a16="http://schemas.microsoft.com/office/drawing/2014/main" id="{44313490-501F-4558-97CC-4F19C2F77A14}"/>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AD9D6D96-133E-4696-B753-4F96034A9D32}"/>
              </a:ext>
            </a:extLst>
          </p:cNvPr>
          <p:cNvSpPr>
            <a:spLocks noGrp="1"/>
          </p:cNvSpPr>
          <p:nvPr>
            <p:ph type="sldNum" sz="quarter" idx="12"/>
          </p:nvPr>
        </p:nvSpPr>
        <p:spPr/>
        <p:txBody>
          <a:bodyPr/>
          <a:lstStyle/>
          <a:p>
            <a:fld id="{16293247-C06D-4C7E-A1D1-A113D8B0E770}" type="slidenum">
              <a:rPr lang="fr-FR" smtClean="0"/>
              <a:t>‹N°›</a:t>
            </a:fld>
            <a:endParaRPr lang="fr-FR" dirty="0"/>
          </a:p>
        </p:txBody>
      </p:sp>
    </p:spTree>
    <p:extLst>
      <p:ext uri="{BB962C8B-B14F-4D97-AF65-F5344CB8AC3E}">
        <p14:creationId xmlns:p14="http://schemas.microsoft.com/office/powerpoint/2010/main" val="902851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20D9E5-9933-4718-4CA8-561CDCFB0BA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B9B2261-6D4F-2ECE-E9FD-BA80D688242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12C6920-61BF-B98A-F14C-BE3531D21567}"/>
              </a:ext>
            </a:extLst>
          </p:cNvPr>
          <p:cNvSpPr>
            <a:spLocks noGrp="1"/>
          </p:cNvSpPr>
          <p:nvPr>
            <p:ph type="dt" sz="half" idx="10"/>
          </p:nvPr>
        </p:nvSpPr>
        <p:spPr/>
        <p:txBody>
          <a:bodyPr/>
          <a:lstStyle/>
          <a:p>
            <a:fld id="{7A785D53-8D79-468E-A03E-45C754A6C995}" type="datetimeFigureOut">
              <a:rPr lang="fr-FR" smtClean="0"/>
              <a:t>14/02/2024</a:t>
            </a:fld>
            <a:endParaRPr lang="fr-FR"/>
          </a:p>
        </p:txBody>
      </p:sp>
      <p:sp>
        <p:nvSpPr>
          <p:cNvPr id="5" name="Espace réservé du pied de page 4">
            <a:extLst>
              <a:ext uri="{FF2B5EF4-FFF2-40B4-BE49-F238E27FC236}">
                <a16:creationId xmlns:a16="http://schemas.microsoft.com/office/drawing/2014/main" id="{13CFF45C-232E-8424-7E64-08921A94547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046B945-508E-FF1F-77B2-E49044FF5F4D}"/>
              </a:ext>
            </a:extLst>
          </p:cNvPr>
          <p:cNvSpPr>
            <a:spLocks noGrp="1"/>
          </p:cNvSpPr>
          <p:nvPr>
            <p:ph type="sldNum" sz="quarter" idx="12"/>
          </p:nvPr>
        </p:nvSpPr>
        <p:spPr/>
        <p:txBody>
          <a:bodyPr/>
          <a:lstStyle/>
          <a:p>
            <a:fld id="{2AFC31E8-5397-4622-AD0C-35A98A6A6037}" type="slidenum">
              <a:rPr lang="fr-FR" smtClean="0"/>
              <a:t>‹N°›</a:t>
            </a:fld>
            <a:endParaRPr lang="fr-FR"/>
          </a:p>
        </p:txBody>
      </p:sp>
    </p:spTree>
    <p:extLst>
      <p:ext uri="{BB962C8B-B14F-4D97-AF65-F5344CB8AC3E}">
        <p14:creationId xmlns:p14="http://schemas.microsoft.com/office/powerpoint/2010/main" val="19586181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2990B4-9BB6-4B25-86BB-629DAC9AFD4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8641162-6CCA-4590-9706-32CCA2821F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p>
        </p:txBody>
      </p:sp>
      <p:sp>
        <p:nvSpPr>
          <p:cNvPr id="4" name="Espace réservé du texte 3">
            <a:extLst>
              <a:ext uri="{FF2B5EF4-FFF2-40B4-BE49-F238E27FC236}">
                <a16:creationId xmlns:a16="http://schemas.microsoft.com/office/drawing/2014/main" id="{52582E01-B60F-4A9C-B79B-7E6D1EA71D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49A82BD-FEEA-4387-97F7-BB5E20974111}"/>
              </a:ext>
            </a:extLst>
          </p:cNvPr>
          <p:cNvSpPr>
            <a:spLocks noGrp="1"/>
          </p:cNvSpPr>
          <p:nvPr>
            <p:ph type="dt" sz="half" idx="10"/>
          </p:nvPr>
        </p:nvSpPr>
        <p:spPr/>
        <p:txBody>
          <a:bodyPr/>
          <a:lstStyle/>
          <a:p>
            <a:fld id="{0AB6563F-FBF3-478B-AB9B-4A34E754C52D}" type="datetimeFigureOut">
              <a:rPr lang="fr-FR" smtClean="0"/>
              <a:t>14/02/2024</a:t>
            </a:fld>
            <a:endParaRPr lang="fr-FR" dirty="0"/>
          </a:p>
        </p:txBody>
      </p:sp>
      <p:sp>
        <p:nvSpPr>
          <p:cNvPr id="6" name="Espace réservé du pied de page 5">
            <a:extLst>
              <a:ext uri="{FF2B5EF4-FFF2-40B4-BE49-F238E27FC236}">
                <a16:creationId xmlns:a16="http://schemas.microsoft.com/office/drawing/2014/main" id="{56008357-517B-4F68-BA44-CF347DBABBCE}"/>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35A605A4-44D5-41AA-9CB9-194362EBA018}"/>
              </a:ext>
            </a:extLst>
          </p:cNvPr>
          <p:cNvSpPr>
            <a:spLocks noGrp="1"/>
          </p:cNvSpPr>
          <p:nvPr>
            <p:ph type="sldNum" sz="quarter" idx="12"/>
          </p:nvPr>
        </p:nvSpPr>
        <p:spPr/>
        <p:txBody>
          <a:bodyPr/>
          <a:lstStyle/>
          <a:p>
            <a:fld id="{16293247-C06D-4C7E-A1D1-A113D8B0E770}" type="slidenum">
              <a:rPr lang="fr-FR" smtClean="0"/>
              <a:t>‹N°›</a:t>
            </a:fld>
            <a:endParaRPr lang="fr-FR" dirty="0"/>
          </a:p>
        </p:txBody>
      </p:sp>
    </p:spTree>
    <p:extLst>
      <p:ext uri="{BB962C8B-B14F-4D97-AF65-F5344CB8AC3E}">
        <p14:creationId xmlns:p14="http://schemas.microsoft.com/office/powerpoint/2010/main" val="12072986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CD34B0-E5CC-497C-8F33-39EC49202D9E}"/>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7766944-B667-4305-9353-43EA6C1B539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465447D-2D24-4DF2-9BA4-B43ADD6494D4}"/>
              </a:ext>
            </a:extLst>
          </p:cNvPr>
          <p:cNvSpPr>
            <a:spLocks noGrp="1"/>
          </p:cNvSpPr>
          <p:nvPr>
            <p:ph type="dt" sz="half" idx="10"/>
          </p:nvPr>
        </p:nvSpPr>
        <p:spPr/>
        <p:txBody>
          <a:bodyPr/>
          <a:lstStyle/>
          <a:p>
            <a:fld id="{0AB6563F-FBF3-478B-AB9B-4A34E754C52D}" type="datetimeFigureOut">
              <a:rPr lang="fr-FR" smtClean="0"/>
              <a:t>14/02/2024</a:t>
            </a:fld>
            <a:endParaRPr lang="fr-FR" dirty="0"/>
          </a:p>
        </p:txBody>
      </p:sp>
      <p:sp>
        <p:nvSpPr>
          <p:cNvPr id="5" name="Espace réservé du pied de page 4">
            <a:extLst>
              <a:ext uri="{FF2B5EF4-FFF2-40B4-BE49-F238E27FC236}">
                <a16:creationId xmlns:a16="http://schemas.microsoft.com/office/drawing/2014/main" id="{9D0E311B-BA96-4934-BD32-25EF13174BE9}"/>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637E5F40-0B00-4714-8D97-6CA9BC81CA37}"/>
              </a:ext>
            </a:extLst>
          </p:cNvPr>
          <p:cNvSpPr>
            <a:spLocks noGrp="1"/>
          </p:cNvSpPr>
          <p:nvPr>
            <p:ph type="sldNum" sz="quarter" idx="12"/>
          </p:nvPr>
        </p:nvSpPr>
        <p:spPr/>
        <p:txBody>
          <a:bodyPr/>
          <a:lstStyle/>
          <a:p>
            <a:fld id="{16293247-C06D-4C7E-A1D1-A113D8B0E770}" type="slidenum">
              <a:rPr lang="fr-FR" smtClean="0"/>
              <a:t>‹N°›</a:t>
            </a:fld>
            <a:endParaRPr lang="fr-FR" dirty="0"/>
          </a:p>
        </p:txBody>
      </p:sp>
    </p:spTree>
    <p:extLst>
      <p:ext uri="{BB962C8B-B14F-4D97-AF65-F5344CB8AC3E}">
        <p14:creationId xmlns:p14="http://schemas.microsoft.com/office/powerpoint/2010/main" val="24541295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63B9C52-8FD9-4029-9EDE-574CA72E98B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0B1854A-6CDC-4643-A7FE-649A08E56ABD}"/>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814F56F-C793-4C12-9E4E-F231FDA83A3C}"/>
              </a:ext>
            </a:extLst>
          </p:cNvPr>
          <p:cNvSpPr>
            <a:spLocks noGrp="1"/>
          </p:cNvSpPr>
          <p:nvPr>
            <p:ph type="dt" sz="half" idx="10"/>
          </p:nvPr>
        </p:nvSpPr>
        <p:spPr/>
        <p:txBody>
          <a:bodyPr/>
          <a:lstStyle/>
          <a:p>
            <a:fld id="{0AB6563F-FBF3-478B-AB9B-4A34E754C52D}" type="datetimeFigureOut">
              <a:rPr lang="fr-FR" smtClean="0"/>
              <a:t>14/02/2024</a:t>
            </a:fld>
            <a:endParaRPr lang="fr-FR" dirty="0"/>
          </a:p>
        </p:txBody>
      </p:sp>
      <p:sp>
        <p:nvSpPr>
          <p:cNvPr id="5" name="Espace réservé du pied de page 4">
            <a:extLst>
              <a:ext uri="{FF2B5EF4-FFF2-40B4-BE49-F238E27FC236}">
                <a16:creationId xmlns:a16="http://schemas.microsoft.com/office/drawing/2014/main" id="{E2F73DF9-37AD-44E2-854B-CD43BD760C12}"/>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FE32207C-0C5E-4625-B7BE-67254006CAB5}"/>
              </a:ext>
            </a:extLst>
          </p:cNvPr>
          <p:cNvSpPr>
            <a:spLocks noGrp="1"/>
          </p:cNvSpPr>
          <p:nvPr>
            <p:ph type="sldNum" sz="quarter" idx="12"/>
          </p:nvPr>
        </p:nvSpPr>
        <p:spPr/>
        <p:txBody>
          <a:bodyPr/>
          <a:lstStyle/>
          <a:p>
            <a:fld id="{16293247-C06D-4C7E-A1D1-A113D8B0E770}" type="slidenum">
              <a:rPr lang="fr-FR" smtClean="0"/>
              <a:t>‹N°›</a:t>
            </a:fld>
            <a:endParaRPr lang="fr-FR" dirty="0"/>
          </a:p>
        </p:txBody>
      </p:sp>
    </p:spTree>
    <p:extLst>
      <p:ext uri="{BB962C8B-B14F-4D97-AF65-F5344CB8AC3E}">
        <p14:creationId xmlns:p14="http://schemas.microsoft.com/office/powerpoint/2010/main" val="984051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B4B0AB-1674-1D80-F064-09B7B45546C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E5F16D7A-4931-5820-C8AF-58F8F82A79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550ADF9-9126-BE80-A814-1F872F09D40F}"/>
              </a:ext>
            </a:extLst>
          </p:cNvPr>
          <p:cNvSpPr>
            <a:spLocks noGrp="1"/>
          </p:cNvSpPr>
          <p:nvPr>
            <p:ph type="dt" sz="half" idx="10"/>
          </p:nvPr>
        </p:nvSpPr>
        <p:spPr/>
        <p:txBody>
          <a:bodyPr/>
          <a:lstStyle/>
          <a:p>
            <a:fld id="{7A785D53-8D79-468E-A03E-45C754A6C995}" type="datetimeFigureOut">
              <a:rPr lang="fr-FR" smtClean="0"/>
              <a:t>14/02/2024</a:t>
            </a:fld>
            <a:endParaRPr lang="fr-FR"/>
          </a:p>
        </p:txBody>
      </p:sp>
      <p:sp>
        <p:nvSpPr>
          <p:cNvPr id="5" name="Espace réservé du pied de page 4">
            <a:extLst>
              <a:ext uri="{FF2B5EF4-FFF2-40B4-BE49-F238E27FC236}">
                <a16:creationId xmlns:a16="http://schemas.microsoft.com/office/drawing/2014/main" id="{B5921B5C-D154-B1AB-6657-6C4F8EDC907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25BB557-93E1-668A-A552-96C2CE20941C}"/>
              </a:ext>
            </a:extLst>
          </p:cNvPr>
          <p:cNvSpPr>
            <a:spLocks noGrp="1"/>
          </p:cNvSpPr>
          <p:nvPr>
            <p:ph type="sldNum" sz="quarter" idx="12"/>
          </p:nvPr>
        </p:nvSpPr>
        <p:spPr/>
        <p:txBody>
          <a:bodyPr/>
          <a:lstStyle/>
          <a:p>
            <a:fld id="{2AFC31E8-5397-4622-AD0C-35A98A6A6037}" type="slidenum">
              <a:rPr lang="fr-FR" smtClean="0"/>
              <a:t>‹N°›</a:t>
            </a:fld>
            <a:endParaRPr lang="fr-FR"/>
          </a:p>
        </p:txBody>
      </p:sp>
    </p:spTree>
    <p:extLst>
      <p:ext uri="{BB962C8B-B14F-4D97-AF65-F5344CB8AC3E}">
        <p14:creationId xmlns:p14="http://schemas.microsoft.com/office/powerpoint/2010/main" val="3839772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DF8239-ECFF-19D8-0435-54354857417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5C9FAE9-97A2-8803-A4C8-AA0C9BA94FF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3B7B538-A92E-AC1C-42F8-C51ED45D277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D36FDCDA-D891-E053-6762-3B03DD7A1B60}"/>
              </a:ext>
            </a:extLst>
          </p:cNvPr>
          <p:cNvSpPr>
            <a:spLocks noGrp="1"/>
          </p:cNvSpPr>
          <p:nvPr>
            <p:ph type="dt" sz="half" idx="10"/>
          </p:nvPr>
        </p:nvSpPr>
        <p:spPr/>
        <p:txBody>
          <a:bodyPr/>
          <a:lstStyle/>
          <a:p>
            <a:fld id="{7A785D53-8D79-468E-A03E-45C754A6C995}" type="datetimeFigureOut">
              <a:rPr lang="fr-FR" smtClean="0"/>
              <a:t>14/02/2024</a:t>
            </a:fld>
            <a:endParaRPr lang="fr-FR"/>
          </a:p>
        </p:txBody>
      </p:sp>
      <p:sp>
        <p:nvSpPr>
          <p:cNvPr id="6" name="Espace réservé du pied de page 5">
            <a:extLst>
              <a:ext uri="{FF2B5EF4-FFF2-40B4-BE49-F238E27FC236}">
                <a16:creationId xmlns:a16="http://schemas.microsoft.com/office/drawing/2014/main" id="{62AAA59D-9876-7C50-0BCF-371CDC97F5A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46DDA9E-3C9C-612D-D012-D353CAF3D503}"/>
              </a:ext>
            </a:extLst>
          </p:cNvPr>
          <p:cNvSpPr>
            <a:spLocks noGrp="1"/>
          </p:cNvSpPr>
          <p:nvPr>
            <p:ph type="sldNum" sz="quarter" idx="12"/>
          </p:nvPr>
        </p:nvSpPr>
        <p:spPr/>
        <p:txBody>
          <a:bodyPr/>
          <a:lstStyle/>
          <a:p>
            <a:fld id="{2AFC31E8-5397-4622-AD0C-35A98A6A6037}" type="slidenum">
              <a:rPr lang="fr-FR" smtClean="0"/>
              <a:t>‹N°›</a:t>
            </a:fld>
            <a:endParaRPr lang="fr-FR"/>
          </a:p>
        </p:txBody>
      </p:sp>
    </p:spTree>
    <p:extLst>
      <p:ext uri="{BB962C8B-B14F-4D97-AF65-F5344CB8AC3E}">
        <p14:creationId xmlns:p14="http://schemas.microsoft.com/office/powerpoint/2010/main" val="3258037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4A8022-D92F-6B32-2EB1-01321C281CB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506193F-A051-BF40-87D1-3641FDC837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A6FB55D-EBA5-29B1-2646-25347A6147B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37585C22-3879-4502-C1C6-6E587484E1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7E5A489-27A7-B351-B0D0-CB79B9A049C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A923F4F5-B5BC-EA08-CD62-06925E673400}"/>
              </a:ext>
            </a:extLst>
          </p:cNvPr>
          <p:cNvSpPr>
            <a:spLocks noGrp="1"/>
          </p:cNvSpPr>
          <p:nvPr>
            <p:ph type="dt" sz="half" idx="10"/>
          </p:nvPr>
        </p:nvSpPr>
        <p:spPr/>
        <p:txBody>
          <a:bodyPr/>
          <a:lstStyle/>
          <a:p>
            <a:fld id="{7A785D53-8D79-468E-A03E-45C754A6C995}" type="datetimeFigureOut">
              <a:rPr lang="fr-FR" smtClean="0"/>
              <a:t>14/02/2024</a:t>
            </a:fld>
            <a:endParaRPr lang="fr-FR"/>
          </a:p>
        </p:txBody>
      </p:sp>
      <p:sp>
        <p:nvSpPr>
          <p:cNvPr id="8" name="Espace réservé du pied de page 7">
            <a:extLst>
              <a:ext uri="{FF2B5EF4-FFF2-40B4-BE49-F238E27FC236}">
                <a16:creationId xmlns:a16="http://schemas.microsoft.com/office/drawing/2014/main" id="{E589131F-D61E-7BBE-8280-374D69DCAEFC}"/>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4AA31525-846E-33B0-E74B-DF6D4391B011}"/>
              </a:ext>
            </a:extLst>
          </p:cNvPr>
          <p:cNvSpPr>
            <a:spLocks noGrp="1"/>
          </p:cNvSpPr>
          <p:nvPr>
            <p:ph type="sldNum" sz="quarter" idx="12"/>
          </p:nvPr>
        </p:nvSpPr>
        <p:spPr/>
        <p:txBody>
          <a:bodyPr/>
          <a:lstStyle/>
          <a:p>
            <a:fld id="{2AFC31E8-5397-4622-AD0C-35A98A6A6037}" type="slidenum">
              <a:rPr lang="fr-FR" smtClean="0"/>
              <a:t>‹N°›</a:t>
            </a:fld>
            <a:endParaRPr lang="fr-FR"/>
          </a:p>
        </p:txBody>
      </p:sp>
    </p:spTree>
    <p:extLst>
      <p:ext uri="{BB962C8B-B14F-4D97-AF65-F5344CB8AC3E}">
        <p14:creationId xmlns:p14="http://schemas.microsoft.com/office/powerpoint/2010/main" val="560297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D0E8E5-E5B7-4079-93CC-A13D4C4CA87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2873665-4FF8-FB65-3D2F-1DC6FDDEE42A}"/>
              </a:ext>
            </a:extLst>
          </p:cNvPr>
          <p:cNvSpPr>
            <a:spLocks noGrp="1"/>
          </p:cNvSpPr>
          <p:nvPr>
            <p:ph type="dt" sz="half" idx="10"/>
          </p:nvPr>
        </p:nvSpPr>
        <p:spPr/>
        <p:txBody>
          <a:bodyPr/>
          <a:lstStyle/>
          <a:p>
            <a:fld id="{7A785D53-8D79-468E-A03E-45C754A6C995}" type="datetimeFigureOut">
              <a:rPr lang="fr-FR" smtClean="0"/>
              <a:t>14/02/2024</a:t>
            </a:fld>
            <a:endParaRPr lang="fr-FR"/>
          </a:p>
        </p:txBody>
      </p:sp>
      <p:sp>
        <p:nvSpPr>
          <p:cNvPr id="4" name="Espace réservé du pied de page 3">
            <a:extLst>
              <a:ext uri="{FF2B5EF4-FFF2-40B4-BE49-F238E27FC236}">
                <a16:creationId xmlns:a16="http://schemas.microsoft.com/office/drawing/2014/main" id="{9F966DD6-67D8-F6E8-7C0A-2C57F2DB9CCD}"/>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93452E0A-0FD0-F7BF-A0DF-2B60D0AE5024}"/>
              </a:ext>
            </a:extLst>
          </p:cNvPr>
          <p:cNvSpPr>
            <a:spLocks noGrp="1"/>
          </p:cNvSpPr>
          <p:nvPr>
            <p:ph type="sldNum" sz="quarter" idx="12"/>
          </p:nvPr>
        </p:nvSpPr>
        <p:spPr/>
        <p:txBody>
          <a:bodyPr/>
          <a:lstStyle/>
          <a:p>
            <a:fld id="{2AFC31E8-5397-4622-AD0C-35A98A6A6037}" type="slidenum">
              <a:rPr lang="fr-FR" smtClean="0"/>
              <a:t>‹N°›</a:t>
            </a:fld>
            <a:endParaRPr lang="fr-FR"/>
          </a:p>
        </p:txBody>
      </p:sp>
    </p:spTree>
    <p:extLst>
      <p:ext uri="{BB962C8B-B14F-4D97-AF65-F5344CB8AC3E}">
        <p14:creationId xmlns:p14="http://schemas.microsoft.com/office/powerpoint/2010/main" val="2095675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6729C77-7369-99E6-6E0D-BD40D3975D5B}"/>
              </a:ext>
            </a:extLst>
          </p:cNvPr>
          <p:cNvSpPr>
            <a:spLocks noGrp="1"/>
          </p:cNvSpPr>
          <p:nvPr>
            <p:ph type="dt" sz="half" idx="10"/>
          </p:nvPr>
        </p:nvSpPr>
        <p:spPr/>
        <p:txBody>
          <a:bodyPr/>
          <a:lstStyle/>
          <a:p>
            <a:fld id="{7A785D53-8D79-468E-A03E-45C754A6C995}" type="datetimeFigureOut">
              <a:rPr lang="fr-FR" smtClean="0"/>
              <a:t>14/02/2024</a:t>
            </a:fld>
            <a:endParaRPr lang="fr-FR"/>
          </a:p>
        </p:txBody>
      </p:sp>
      <p:sp>
        <p:nvSpPr>
          <p:cNvPr id="3" name="Espace réservé du pied de page 2">
            <a:extLst>
              <a:ext uri="{FF2B5EF4-FFF2-40B4-BE49-F238E27FC236}">
                <a16:creationId xmlns:a16="http://schemas.microsoft.com/office/drawing/2014/main" id="{C7106106-046A-CD93-AAB3-818D5EE3E7BB}"/>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3724ACE4-EBB0-E2A3-DA30-747AA888681D}"/>
              </a:ext>
            </a:extLst>
          </p:cNvPr>
          <p:cNvSpPr>
            <a:spLocks noGrp="1"/>
          </p:cNvSpPr>
          <p:nvPr>
            <p:ph type="sldNum" sz="quarter" idx="12"/>
          </p:nvPr>
        </p:nvSpPr>
        <p:spPr/>
        <p:txBody>
          <a:bodyPr/>
          <a:lstStyle/>
          <a:p>
            <a:fld id="{2AFC31E8-5397-4622-AD0C-35A98A6A6037}" type="slidenum">
              <a:rPr lang="fr-FR" smtClean="0"/>
              <a:t>‹N°›</a:t>
            </a:fld>
            <a:endParaRPr lang="fr-FR"/>
          </a:p>
        </p:txBody>
      </p:sp>
    </p:spTree>
    <p:extLst>
      <p:ext uri="{BB962C8B-B14F-4D97-AF65-F5344CB8AC3E}">
        <p14:creationId xmlns:p14="http://schemas.microsoft.com/office/powerpoint/2010/main" val="4080278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C4D5A4-D582-6CC2-2801-C8B557AA478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3CE01EE7-5D93-1F72-C376-6B89FE3D12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1CDB9C6-EAA9-ADC3-B04E-92F51F6DDD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12EC732-F438-D0DF-E3B9-3A22C4FE89B2}"/>
              </a:ext>
            </a:extLst>
          </p:cNvPr>
          <p:cNvSpPr>
            <a:spLocks noGrp="1"/>
          </p:cNvSpPr>
          <p:nvPr>
            <p:ph type="dt" sz="half" idx="10"/>
          </p:nvPr>
        </p:nvSpPr>
        <p:spPr/>
        <p:txBody>
          <a:bodyPr/>
          <a:lstStyle/>
          <a:p>
            <a:fld id="{7A785D53-8D79-468E-A03E-45C754A6C995}" type="datetimeFigureOut">
              <a:rPr lang="fr-FR" smtClean="0"/>
              <a:t>14/02/2024</a:t>
            </a:fld>
            <a:endParaRPr lang="fr-FR"/>
          </a:p>
        </p:txBody>
      </p:sp>
      <p:sp>
        <p:nvSpPr>
          <p:cNvPr id="6" name="Espace réservé du pied de page 5">
            <a:extLst>
              <a:ext uri="{FF2B5EF4-FFF2-40B4-BE49-F238E27FC236}">
                <a16:creationId xmlns:a16="http://schemas.microsoft.com/office/drawing/2014/main" id="{B5801F49-075D-A853-9EAB-ECF63FCEF31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3EFE6A1-C348-3E9E-AA94-FDA8C97B43EA}"/>
              </a:ext>
            </a:extLst>
          </p:cNvPr>
          <p:cNvSpPr>
            <a:spLocks noGrp="1"/>
          </p:cNvSpPr>
          <p:nvPr>
            <p:ph type="sldNum" sz="quarter" idx="12"/>
          </p:nvPr>
        </p:nvSpPr>
        <p:spPr/>
        <p:txBody>
          <a:bodyPr/>
          <a:lstStyle/>
          <a:p>
            <a:fld id="{2AFC31E8-5397-4622-AD0C-35A98A6A6037}" type="slidenum">
              <a:rPr lang="fr-FR" smtClean="0"/>
              <a:t>‹N°›</a:t>
            </a:fld>
            <a:endParaRPr lang="fr-FR"/>
          </a:p>
        </p:txBody>
      </p:sp>
    </p:spTree>
    <p:extLst>
      <p:ext uri="{BB962C8B-B14F-4D97-AF65-F5344CB8AC3E}">
        <p14:creationId xmlns:p14="http://schemas.microsoft.com/office/powerpoint/2010/main" val="3223076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0055BF-4DB6-0B75-D6A0-ECBCCAB64B7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10D46A8-7022-5DAC-4139-749ADC45CD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E9FA8E1-8CC0-B192-1968-B8CBAEB9C3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C955AFF-E3A3-0EBB-4C42-B1FD769623F9}"/>
              </a:ext>
            </a:extLst>
          </p:cNvPr>
          <p:cNvSpPr>
            <a:spLocks noGrp="1"/>
          </p:cNvSpPr>
          <p:nvPr>
            <p:ph type="dt" sz="half" idx="10"/>
          </p:nvPr>
        </p:nvSpPr>
        <p:spPr/>
        <p:txBody>
          <a:bodyPr/>
          <a:lstStyle/>
          <a:p>
            <a:fld id="{7A785D53-8D79-468E-A03E-45C754A6C995}" type="datetimeFigureOut">
              <a:rPr lang="fr-FR" smtClean="0"/>
              <a:t>14/02/2024</a:t>
            </a:fld>
            <a:endParaRPr lang="fr-FR"/>
          </a:p>
        </p:txBody>
      </p:sp>
      <p:sp>
        <p:nvSpPr>
          <p:cNvPr id="6" name="Espace réservé du pied de page 5">
            <a:extLst>
              <a:ext uri="{FF2B5EF4-FFF2-40B4-BE49-F238E27FC236}">
                <a16:creationId xmlns:a16="http://schemas.microsoft.com/office/drawing/2014/main" id="{66B707C1-AD88-92C5-F3E4-9C4105FB672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A444682-25AC-67F6-27B9-D7E6E82E0E7F}"/>
              </a:ext>
            </a:extLst>
          </p:cNvPr>
          <p:cNvSpPr>
            <a:spLocks noGrp="1"/>
          </p:cNvSpPr>
          <p:nvPr>
            <p:ph type="sldNum" sz="quarter" idx="12"/>
          </p:nvPr>
        </p:nvSpPr>
        <p:spPr/>
        <p:txBody>
          <a:bodyPr/>
          <a:lstStyle/>
          <a:p>
            <a:fld id="{2AFC31E8-5397-4622-AD0C-35A98A6A6037}" type="slidenum">
              <a:rPr lang="fr-FR" smtClean="0"/>
              <a:t>‹N°›</a:t>
            </a:fld>
            <a:endParaRPr lang="fr-FR"/>
          </a:p>
        </p:txBody>
      </p:sp>
    </p:spTree>
    <p:extLst>
      <p:ext uri="{BB962C8B-B14F-4D97-AF65-F5344CB8AC3E}">
        <p14:creationId xmlns:p14="http://schemas.microsoft.com/office/powerpoint/2010/main" val="1645172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C2D9C7B-C8C2-EBF4-777D-C828584FEB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A4C7109-EA7B-774F-94E1-99F7FEEAE4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B7D825C-80B9-8F07-742F-BD10677E7E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785D53-8D79-468E-A03E-45C754A6C995}" type="datetimeFigureOut">
              <a:rPr lang="fr-FR" smtClean="0"/>
              <a:t>14/02/2024</a:t>
            </a:fld>
            <a:endParaRPr lang="fr-FR"/>
          </a:p>
        </p:txBody>
      </p:sp>
      <p:sp>
        <p:nvSpPr>
          <p:cNvPr id="5" name="Espace réservé du pied de page 4">
            <a:extLst>
              <a:ext uri="{FF2B5EF4-FFF2-40B4-BE49-F238E27FC236}">
                <a16:creationId xmlns:a16="http://schemas.microsoft.com/office/drawing/2014/main" id="{E7DC1F0E-046A-BD28-B209-42865C427E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939A705-E311-0271-3F44-2E941AE709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FC31E8-5397-4622-AD0C-35A98A6A6037}" type="slidenum">
              <a:rPr lang="fr-FR" smtClean="0"/>
              <a:t>‹N°›</a:t>
            </a:fld>
            <a:endParaRPr lang="fr-FR"/>
          </a:p>
        </p:txBody>
      </p:sp>
    </p:spTree>
    <p:extLst>
      <p:ext uri="{BB962C8B-B14F-4D97-AF65-F5344CB8AC3E}">
        <p14:creationId xmlns:p14="http://schemas.microsoft.com/office/powerpoint/2010/main" val="282068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6F4CA09-962C-49F6-9C49-87586774DE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62E4A3D4-6872-4FAF-9E3E-9F14F521CF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D1D4B73-2484-43B4-B0F9-969DDC1942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B6563F-FBF3-478B-AB9B-4A34E754C52D}" type="datetimeFigureOut">
              <a:rPr lang="fr-FR" smtClean="0"/>
              <a:t>14/02/2024</a:t>
            </a:fld>
            <a:endParaRPr lang="fr-FR" dirty="0"/>
          </a:p>
        </p:txBody>
      </p:sp>
      <p:sp>
        <p:nvSpPr>
          <p:cNvPr id="5" name="Espace réservé du pied de page 4">
            <a:extLst>
              <a:ext uri="{FF2B5EF4-FFF2-40B4-BE49-F238E27FC236}">
                <a16:creationId xmlns:a16="http://schemas.microsoft.com/office/drawing/2014/main" id="{8FDF6DFB-65EF-4398-A0E7-93E2321610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a:extLst>
              <a:ext uri="{FF2B5EF4-FFF2-40B4-BE49-F238E27FC236}">
                <a16:creationId xmlns:a16="http://schemas.microsoft.com/office/drawing/2014/main" id="{1393702B-80E4-4B29-B7A9-83FE0C7DD2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293247-C06D-4C7E-A1D1-A113D8B0E770}" type="slidenum">
              <a:rPr lang="fr-FR" smtClean="0"/>
              <a:t>‹N°›</a:t>
            </a:fld>
            <a:endParaRPr lang="fr-FR" dirty="0"/>
          </a:p>
        </p:txBody>
      </p:sp>
    </p:spTree>
    <p:extLst>
      <p:ext uri="{BB962C8B-B14F-4D97-AF65-F5344CB8AC3E}">
        <p14:creationId xmlns:p14="http://schemas.microsoft.com/office/powerpoint/2010/main" val="32701328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mailto:armelle.comte@cdg09.fr" TargetMode="External"/><Relationship Id="rId2" Type="http://schemas.openxmlformats.org/officeDocument/2006/relationships/hyperlink" Target="mailto:conseil.medical.restreint@cdg09.fr"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hyperlink" Target="mailto:caroline.soum@cdg09.fr"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D6BB4"/>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C98B3F9-74AD-4940-9EB9-C809DC455293}"/>
              </a:ext>
            </a:extLst>
          </p:cNvPr>
          <p:cNvSpPr txBox="1"/>
          <p:nvPr/>
        </p:nvSpPr>
        <p:spPr>
          <a:xfrm>
            <a:off x="2282856" y="2452800"/>
            <a:ext cx="762628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LE CONSEIL MEDICAL</a:t>
            </a:r>
          </a:p>
        </p:txBody>
      </p:sp>
      <p:grpSp>
        <p:nvGrpSpPr>
          <p:cNvPr id="3" name="Groupe 2">
            <a:extLst>
              <a:ext uri="{FF2B5EF4-FFF2-40B4-BE49-F238E27FC236}">
                <a16:creationId xmlns:a16="http://schemas.microsoft.com/office/drawing/2014/main" id="{2157712F-CCAB-41E5-821E-A2EB59C53F36}"/>
              </a:ext>
            </a:extLst>
          </p:cNvPr>
          <p:cNvGrpSpPr/>
          <p:nvPr/>
        </p:nvGrpSpPr>
        <p:grpSpPr>
          <a:xfrm>
            <a:off x="733426" y="5903167"/>
            <a:ext cx="10725150" cy="677108"/>
            <a:chOff x="733426" y="5903167"/>
            <a:chExt cx="10725150" cy="677108"/>
          </a:xfrm>
        </p:grpSpPr>
        <p:sp>
          <p:nvSpPr>
            <p:cNvPr id="4" name="Rectangle 3">
              <a:extLst>
                <a:ext uri="{FF2B5EF4-FFF2-40B4-BE49-F238E27FC236}">
                  <a16:creationId xmlns:a16="http://schemas.microsoft.com/office/drawing/2014/main" id="{6DAE3960-7794-48A8-BAA7-413D0AA9C78A}"/>
                </a:ext>
              </a:extLst>
            </p:cNvPr>
            <p:cNvSpPr/>
            <p:nvPr/>
          </p:nvSpPr>
          <p:spPr>
            <a:xfrm>
              <a:off x="733426" y="5903167"/>
              <a:ext cx="10725150" cy="677108"/>
            </a:xfrm>
            <a:prstGeom prst="rect">
              <a:avLst/>
            </a:prstGeom>
            <a:solidFill>
              <a:srgbClr val="BDA0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image1.png">
              <a:extLst>
                <a:ext uri="{FF2B5EF4-FFF2-40B4-BE49-F238E27FC236}">
                  <a16:creationId xmlns:a16="http://schemas.microsoft.com/office/drawing/2014/main" id="{33EEF08A-9BA2-4C65-993F-A64A28A9BC4F}"/>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61588" y="5941683"/>
              <a:ext cx="972000" cy="600075"/>
            </a:xfrm>
            <a:prstGeom prst="rect">
              <a:avLst/>
            </a:prstGeom>
          </p:spPr>
        </p:pic>
        <p:sp>
          <p:nvSpPr>
            <p:cNvPr id="6" name="ZoneTexte 5">
              <a:extLst>
                <a:ext uri="{FF2B5EF4-FFF2-40B4-BE49-F238E27FC236}">
                  <a16:creationId xmlns:a16="http://schemas.microsoft.com/office/drawing/2014/main" id="{6CC3DF83-6285-4A58-AEF1-2F683A3827C9}"/>
                </a:ext>
              </a:extLst>
            </p:cNvPr>
            <p:cNvSpPr txBox="1"/>
            <p:nvPr/>
          </p:nvSpPr>
          <p:spPr>
            <a:xfrm>
              <a:off x="3315995" y="6136365"/>
              <a:ext cx="257877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ATELIERS INFORMATION 2023</a:t>
              </a:r>
            </a:p>
          </p:txBody>
        </p:sp>
      </p:grpSp>
    </p:spTree>
    <p:extLst>
      <p:ext uri="{BB962C8B-B14F-4D97-AF65-F5344CB8AC3E}">
        <p14:creationId xmlns:p14="http://schemas.microsoft.com/office/powerpoint/2010/main" val="1413590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a:extLst>
              <a:ext uri="{FF2B5EF4-FFF2-40B4-BE49-F238E27FC236}">
                <a16:creationId xmlns:a16="http://schemas.microsoft.com/office/drawing/2014/main" id="{FA8EA946-609F-19D2-32D9-65A2FBE05641}"/>
              </a:ext>
            </a:extLst>
          </p:cNvPr>
          <p:cNvSpPr>
            <a:spLocks noGrp="1"/>
          </p:cNvSpPr>
          <p:nvPr>
            <p:ph idx="1"/>
          </p:nvPr>
        </p:nvSpPr>
        <p:spPr>
          <a:xfrm>
            <a:off x="930923" y="377301"/>
            <a:ext cx="10584203" cy="929002"/>
          </a:xfrm>
        </p:spPr>
        <p:txBody>
          <a:bodyPr vert="horz" lIns="91440" tIns="45720" rIns="91440" bIns="45720" rtlCol="0" anchor="b">
            <a:normAutofit fontScale="85000" lnSpcReduction="20000"/>
          </a:bodyPr>
          <a:lstStyle/>
          <a:p>
            <a:pPr marL="0" indent="0" algn="ctr">
              <a:spcBef>
                <a:spcPct val="0"/>
              </a:spcBef>
              <a:buNone/>
            </a:pPr>
            <a:r>
              <a:rPr lang="fr-FR" sz="4400" b="1" dirty="0">
                <a:solidFill>
                  <a:srgbClr val="0E6AB4"/>
                </a:solidFill>
                <a:latin typeface="Montserrat" panose="00000500000000000000" pitchFamily="2" charset="0"/>
                <a:ea typeface="+mj-ea"/>
                <a:cs typeface="+mj-cs"/>
              </a:rPr>
              <a:t>LES CONGES MALADIE </a:t>
            </a:r>
          </a:p>
          <a:p>
            <a:pPr marL="0" indent="0" algn="ctr">
              <a:spcBef>
                <a:spcPct val="0"/>
              </a:spcBef>
              <a:buNone/>
            </a:pPr>
            <a:r>
              <a:rPr lang="fr-FR" sz="4400" b="1" dirty="0">
                <a:solidFill>
                  <a:srgbClr val="0E6AB4"/>
                </a:solidFill>
                <a:latin typeface="Montserrat" panose="00000500000000000000" pitchFamily="2" charset="0"/>
                <a:ea typeface="+mj-ea"/>
                <a:cs typeface="+mj-cs"/>
              </a:rPr>
              <a:t>des agents STAGIAIRES</a:t>
            </a:r>
          </a:p>
        </p:txBody>
      </p:sp>
      <p:sp>
        <p:nvSpPr>
          <p:cNvPr id="2" name="Espace réservé du contenu 2">
            <a:extLst>
              <a:ext uri="{FF2B5EF4-FFF2-40B4-BE49-F238E27FC236}">
                <a16:creationId xmlns:a16="http://schemas.microsoft.com/office/drawing/2014/main" id="{B4F28EAA-4203-D4C3-CFF1-A561380F30DF}"/>
              </a:ext>
            </a:extLst>
          </p:cNvPr>
          <p:cNvSpPr txBox="1">
            <a:spLocks/>
          </p:cNvSpPr>
          <p:nvPr/>
        </p:nvSpPr>
        <p:spPr>
          <a:xfrm>
            <a:off x="257452" y="1464816"/>
            <a:ext cx="11358145" cy="5015883"/>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2913" indent="-442913">
              <a:lnSpc>
                <a:spcPct val="110000"/>
              </a:lnSpc>
              <a:spcBef>
                <a:spcPts val="0"/>
              </a:spcBef>
              <a:spcAft>
                <a:spcPts val="1800"/>
              </a:spcAft>
              <a:buFont typeface="Wingdings" panose="05000000000000000000" pitchFamily="2" charset="2"/>
              <a:buChar char="q"/>
              <a:defRPr/>
            </a:pPr>
            <a:r>
              <a:rPr lang="fr-FR" sz="3800" b="1" dirty="0">
                <a:solidFill>
                  <a:srgbClr val="BDA043"/>
                </a:solidFill>
                <a:latin typeface="Montserrat" panose="00000500000000000000" pitchFamily="2" charset="0"/>
              </a:rPr>
              <a:t> Les droits à congé maladie</a:t>
            </a:r>
          </a:p>
          <a:p>
            <a:pPr marL="808038" defTabSz="808038">
              <a:lnSpc>
                <a:spcPct val="110000"/>
              </a:lnSpc>
              <a:spcBef>
                <a:spcPts val="0"/>
              </a:spcBef>
              <a:spcAft>
                <a:spcPts val="1800"/>
              </a:spcAft>
              <a:buFont typeface="Wingdings" panose="05000000000000000000" pitchFamily="2" charset="2"/>
              <a:buChar char="ü"/>
              <a:defRPr/>
            </a:pPr>
            <a:r>
              <a:rPr lang="fr-FR" sz="4000" b="1" dirty="0">
                <a:solidFill>
                  <a:srgbClr val="0E6AB4"/>
                </a:solidFill>
                <a:latin typeface="Montserrat" panose="00000500000000000000" pitchFamily="2" charset="0"/>
              </a:rPr>
              <a:t> CMO = 1 an</a:t>
            </a:r>
          </a:p>
          <a:p>
            <a:pPr marL="808038" defTabSz="808038">
              <a:lnSpc>
                <a:spcPct val="110000"/>
              </a:lnSpc>
              <a:spcBef>
                <a:spcPts val="0"/>
              </a:spcBef>
              <a:spcAft>
                <a:spcPts val="1800"/>
              </a:spcAft>
              <a:buFont typeface="Wingdings" panose="05000000000000000000" pitchFamily="2" charset="2"/>
              <a:buChar char="ü"/>
              <a:defRPr/>
            </a:pPr>
            <a:r>
              <a:rPr lang="fr-FR" sz="4000" b="1" dirty="0">
                <a:solidFill>
                  <a:srgbClr val="0E6AB4"/>
                </a:solidFill>
                <a:latin typeface="Montserrat" panose="00000500000000000000" pitchFamily="2" charset="0"/>
              </a:rPr>
              <a:t>CLM/CGM = 3 ans (idem CLM)</a:t>
            </a:r>
          </a:p>
          <a:p>
            <a:pPr marL="808038" defTabSz="808038">
              <a:lnSpc>
                <a:spcPct val="110000"/>
              </a:lnSpc>
              <a:spcBef>
                <a:spcPts val="0"/>
              </a:spcBef>
              <a:spcAft>
                <a:spcPts val="1800"/>
              </a:spcAft>
              <a:buFont typeface="Wingdings" panose="05000000000000000000" pitchFamily="2" charset="2"/>
              <a:buChar char="ü"/>
              <a:defRPr/>
            </a:pPr>
            <a:r>
              <a:rPr lang="fr-FR" sz="4000" b="1" dirty="0">
                <a:solidFill>
                  <a:srgbClr val="0E6AB4"/>
                </a:solidFill>
                <a:latin typeface="Montserrat" panose="00000500000000000000" pitchFamily="2" charset="0"/>
              </a:rPr>
              <a:t>CLD = 5 ans (agents CNRACL)</a:t>
            </a:r>
          </a:p>
          <a:p>
            <a:pPr marL="442913" indent="-442913">
              <a:lnSpc>
                <a:spcPct val="110000"/>
              </a:lnSpc>
              <a:spcBef>
                <a:spcPts val="0"/>
              </a:spcBef>
              <a:spcAft>
                <a:spcPts val="1800"/>
              </a:spcAft>
              <a:buFont typeface="Wingdings" panose="05000000000000000000" pitchFamily="2" charset="2"/>
              <a:buChar char="q"/>
              <a:defRPr/>
            </a:pPr>
            <a:r>
              <a:rPr lang="fr-FR" sz="3800" b="1" dirty="0">
                <a:solidFill>
                  <a:srgbClr val="BDA043"/>
                </a:solidFill>
                <a:latin typeface="Montserrat" panose="00000500000000000000" pitchFamily="2" charset="0"/>
              </a:rPr>
              <a:t> La fin des droits à congé maladie</a:t>
            </a:r>
          </a:p>
          <a:p>
            <a:pPr marL="719138">
              <a:lnSpc>
                <a:spcPct val="110000"/>
              </a:lnSpc>
              <a:spcBef>
                <a:spcPts val="0"/>
              </a:spcBef>
              <a:spcAft>
                <a:spcPts val="1800"/>
              </a:spcAft>
              <a:buFont typeface="Wingdings" panose="05000000000000000000" pitchFamily="2" charset="2"/>
              <a:buChar char="ü"/>
              <a:defRPr/>
            </a:pPr>
            <a:r>
              <a:rPr lang="fr-FR" sz="3600" b="1" dirty="0">
                <a:solidFill>
                  <a:srgbClr val="0E6AB4"/>
                </a:solidFill>
                <a:latin typeface="Montserrat" panose="00000500000000000000" pitchFamily="2" charset="0"/>
              </a:rPr>
              <a:t> Vérification aptitude aux fonctions (médecin agréé ou Conseil Médical Formation Restreinte)</a:t>
            </a:r>
          </a:p>
          <a:p>
            <a:pPr marL="719138">
              <a:lnSpc>
                <a:spcPct val="110000"/>
              </a:lnSpc>
              <a:spcBef>
                <a:spcPts val="0"/>
              </a:spcBef>
              <a:spcAft>
                <a:spcPts val="1800"/>
              </a:spcAft>
              <a:buFont typeface="Wingdings" panose="05000000000000000000" pitchFamily="2" charset="2"/>
              <a:buChar char="ü"/>
              <a:defRPr/>
            </a:pPr>
            <a:r>
              <a:rPr lang="fr-FR" sz="3600" b="1" dirty="0">
                <a:solidFill>
                  <a:srgbClr val="0E6AB4"/>
                </a:solidFill>
                <a:latin typeface="Montserrat" panose="00000500000000000000" pitchFamily="2" charset="0"/>
              </a:rPr>
              <a:t>Inaptitude totale et définitive </a:t>
            </a:r>
            <a:r>
              <a:rPr lang="fr-FR" sz="3600" b="1" u="sng" dirty="0">
                <a:solidFill>
                  <a:srgbClr val="0E6AB4"/>
                </a:solidFill>
                <a:latin typeface="Montserrat" panose="00000500000000000000" pitchFamily="2" charset="0"/>
              </a:rPr>
              <a:t>aux fonctions </a:t>
            </a:r>
            <a:r>
              <a:rPr lang="fr-FR" sz="3600" b="1" dirty="0">
                <a:solidFill>
                  <a:srgbClr val="0E6AB4"/>
                </a:solidFill>
                <a:latin typeface="Montserrat" panose="00000500000000000000" pitchFamily="2" charset="0"/>
              </a:rPr>
              <a:t>= licenciement pour inaptitude physique</a:t>
            </a:r>
          </a:p>
          <a:p>
            <a:pPr marL="442913" indent="-442913">
              <a:lnSpc>
                <a:spcPct val="110000"/>
              </a:lnSpc>
              <a:spcBef>
                <a:spcPts val="0"/>
              </a:spcBef>
              <a:spcAft>
                <a:spcPts val="1800"/>
              </a:spcAft>
              <a:buFont typeface="Wingdings" panose="05000000000000000000" pitchFamily="2" charset="2"/>
              <a:buChar char="q"/>
              <a:defRPr/>
            </a:pPr>
            <a:endParaRPr lang="fr-FR" sz="3800" b="1" dirty="0">
              <a:solidFill>
                <a:srgbClr val="BDA043"/>
              </a:solidFill>
              <a:latin typeface="Montserrat" panose="00000500000000000000" pitchFamily="2" charset="0"/>
            </a:endParaRPr>
          </a:p>
          <a:p>
            <a:pPr marL="0" indent="0">
              <a:buFont typeface="Arial" panose="020B0604020202020204" pitchFamily="34" charset="0"/>
              <a:buNone/>
            </a:pPr>
            <a:endParaRPr lang="fr-FR" sz="2400" dirty="0"/>
          </a:p>
        </p:txBody>
      </p:sp>
    </p:spTree>
    <p:extLst>
      <p:ext uri="{BB962C8B-B14F-4D97-AF65-F5344CB8AC3E}">
        <p14:creationId xmlns:p14="http://schemas.microsoft.com/office/powerpoint/2010/main" val="132711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a:extLst>
              <a:ext uri="{FF2B5EF4-FFF2-40B4-BE49-F238E27FC236}">
                <a16:creationId xmlns:a16="http://schemas.microsoft.com/office/drawing/2014/main" id="{FA8EA946-609F-19D2-32D9-65A2FBE05641}"/>
              </a:ext>
            </a:extLst>
          </p:cNvPr>
          <p:cNvSpPr>
            <a:spLocks noGrp="1"/>
          </p:cNvSpPr>
          <p:nvPr>
            <p:ph idx="1"/>
          </p:nvPr>
        </p:nvSpPr>
        <p:spPr>
          <a:xfrm>
            <a:off x="803898" y="199749"/>
            <a:ext cx="10584203" cy="929002"/>
          </a:xfrm>
        </p:spPr>
        <p:txBody>
          <a:bodyPr vert="horz" lIns="91440" tIns="45720" rIns="91440" bIns="45720" rtlCol="0" anchor="b">
            <a:normAutofit fontScale="92500" lnSpcReduction="10000"/>
          </a:bodyPr>
          <a:lstStyle/>
          <a:p>
            <a:pPr marL="0" indent="0" algn="ctr">
              <a:spcBef>
                <a:spcPct val="0"/>
              </a:spcBef>
              <a:buNone/>
            </a:pPr>
            <a:r>
              <a:rPr lang="fr-FR" sz="3600" b="1" dirty="0">
                <a:solidFill>
                  <a:srgbClr val="0E6AB4"/>
                </a:solidFill>
                <a:latin typeface="Montserrat" panose="00000500000000000000" pitchFamily="2" charset="0"/>
                <a:ea typeface="+mj-ea"/>
                <a:cs typeface="+mj-cs"/>
              </a:rPr>
              <a:t>LES CONGES MALADIE </a:t>
            </a:r>
          </a:p>
          <a:p>
            <a:pPr marL="0" indent="0" algn="ctr">
              <a:spcBef>
                <a:spcPct val="0"/>
              </a:spcBef>
              <a:buNone/>
            </a:pPr>
            <a:r>
              <a:rPr lang="fr-FR" sz="3600" b="1" dirty="0">
                <a:solidFill>
                  <a:srgbClr val="0E6AB4"/>
                </a:solidFill>
                <a:latin typeface="Montserrat" panose="00000500000000000000" pitchFamily="2" charset="0"/>
                <a:ea typeface="+mj-ea"/>
                <a:cs typeface="+mj-cs"/>
              </a:rPr>
              <a:t>des agents CONTRACTUELS</a:t>
            </a:r>
          </a:p>
        </p:txBody>
      </p:sp>
      <p:sp>
        <p:nvSpPr>
          <p:cNvPr id="3" name="Espace réservé du contenu 2">
            <a:extLst>
              <a:ext uri="{FF2B5EF4-FFF2-40B4-BE49-F238E27FC236}">
                <a16:creationId xmlns:a16="http://schemas.microsoft.com/office/drawing/2014/main" id="{60F09CCB-136C-E028-FEDC-3CE164598E6E}"/>
              </a:ext>
            </a:extLst>
          </p:cNvPr>
          <p:cNvSpPr txBox="1">
            <a:spLocks/>
          </p:cNvSpPr>
          <p:nvPr/>
        </p:nvSpPr>
        <p:spPr>
          <a:xfrm>
            <a:off x="452761" y="1128751"/>
            <a:ext cx="11434439" cy="5351949"/>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2913" indent="-442913">
              <a:lnSpc>
                <a:spcPct val="110000"/>
              </a:lnSpc>
              <a:spcBef>
                <a:spcPts val="0"/>
              </a:spcBef>
              <a:spcAft>
                <a:spcPts val="600"/>
              </a:spcAft>
              <a:buFont typeface="Wingdings" panose="05000000000000000000" pitchFamily="2" charset="2"/>
              <a:buChar char="q"/>
              <a:defRPr/>
            </a:pPr>
            <a:r>
              <a:rPr lang="fr-FR" sz="3800" b="1" dirty="0">
                <a:solidFill>
                  <a:srgbClr val="BDA043"/>
                </a:solidFill>
                <a:latin typeface="Montserrat" panose="00000500000000000000" pitchFamily="2" charset="0"/>
              </a:rPr>
              <a:t> </a:t>
            </a:r>
            <a:r>
              <a:rPr lang="fr-FR" sz="3100" b="1" dirty="0">
                <a:solidFill>
                  <a:srgbClr val="BDA043"/>
                </a:solidFill>
                <a:latin typeface="Montserrat" panose="00000500000000000000" pitchFamily="2" charset="0"/>
              </a:rPr>
              <a:t>LES DROITS A CONGE MALADIE</a:t>
            </a:r>
          </a:p>
          <a:p>
            <a:pPr marL="808038" defTabSz="808038">
              <a:lnSpc>
                <a:spcPct val="110000"/>
              </a:lnSpc>
              <a:spcBef>
                <a:spcPts val="0"/>
              </a:spcBef>
              <a:spcAft>
                <a:spcPts val="600"/>
              </a:spcAft>
              <a:buFont typeface="Wingdings" panose="05000000000000000000" pitchFamily="2" charset="2"/>
              <a:buChar char="ü"/>
              <a:defRPr/>
            </a:pPr>
            <a:r>
              <a:rPr lang="fr-FR" sz="2400" b="1" dirty="0">
                <a:solidFill>
                  <a:srgbClr val="0E6AB4"/>
                </a:solidFill>
                <a:latin typeface="Montserrat" panose="00000500000000000000" pitchFamily="2" charset="0"/>
              </a:rPr>
              <a:t> CMO = 1 an</a:t>
            </a:r>
          </a:p>
          <a:p>
            <a:pPr marL="808038" defTabSz="808038">
              <a:lnSpc>
                <a:spcPct val="110000"/>
              </a:lnSpc>
              <a:spcBef>
                <a:spcPts val="0"/>
              </a:spcBef>
              <a:spcAft>
                <a:spcPts val="600"/>
              </a:spcAft>
              <a:buFont typeface="Wingdings" panose="05000000000000000000" pitchFamily="2" charset="2"/>
              <a:buChar char="ü"/>
              <a:defRPr/>
            </a:pPr>
            <a:r>
              <a:rPr lang="fr-FR" sz="2400" b="1" dirty="0">
                <a:solidFill>
                  <a:srgbClr val="0E6AB4"/>
                </a:solidFill>
                <a:latin typeface="Montserrat" panose="00000500000000000000" pitchFamily="2" charset="0"/>
              </a:rPr>
              <a:t>CGM = 3 ans (si ancienneté contrat &gt; 3 ans) </a:t>
            </a:r>
          </a:p>
          <a:p>
            <a:pPr marL="442913" indent="-442913">
              <a:lnSpc>
                <a:spcPct val="110000"/>
              </a:lnSpc>
              <a:spcBef>
                <a:spcPts val="0"/>
              </a:spcBef>
              <a:spcAft>
                <a:spcPts val="1800"/>
              </a:spcAft>
              <a:buFont typeface="Wingdings" panose="05000000000000000000" pitchFamily="2" charset="2"/>
              <a:buChar char="q"/>
              <a:defRPr/>
            </a:pPr>
            <a:r>
              <a:rPr lang="fr-FR" sz="3100" b="1" dirty="0">
                <a:solidFill>
                  <a:srgbClr val="BDA043"/>
                </a:solidFill>
                <a:latin typeface="Montserrat" panose="00000500000000000000" pitchFamily="2" charset="0"/>
              </a:rPr>
              <a:t>LA REMUNERATION</a:t>
            </a:r>
          </a:p>
          <a:p>
            <a:pPr marL="579438" indent="0" defTabSz="808038">
              <a:lnSpc>
                <a:spcPct val="110000"/>
              </a:lnSpc>
              <a:spcBef>
                <a:spcPts val="0"/>
              </a:spcBef>
              <a:spcAft>
                <a:spcPts val="1800"/>
              </a:spcAft>
              <a:buNone/>
              <a:defRPr/>
            </a:pPr>
            <a:r>
              <a:rPr lang="fr-FR" sz="4400" b="1" dirty="0">
                <a:solidFill>
                  <a:srgbClr val="0E6AB4"/>
                </a:solidFill>
                <a:latin typeface="Montserrat" panose="00000500000000000000" pitchFamily="2" charset="0"/>
              </a:rPr>
              <a:t> </a:t>
            </a:r>
          </a:p>
          <a:p>
            <a:pPr marL="579438" indent="0" defTabSz="808038">
              <a:lnSpc>
                <a:spcPct val="110000"/>
              </a:lnSpc>
              <a:spcBef>
                <a:spcPts val="0"/>
              </a:spcBef>
              <a:spcAft>
                <a:spcPts val="1800"/>
              </a:spcAft>
              <a:buNone/>
              <a:defRPr/>
            </a:pPr>
            <a:endParaRPr lang="fr-FR" sz="4000" b="1" dirty="0">
              <a:solidFill>
                <a:srgbClr val="0E6AB4"/>
              </a:solidFill>
              <a:latin typeface="Montserrat" panose="00000500000000000000" pitchFamily="2" charset="0"/>
            </a:endParaRPr>
          </a:p>
          <a:p>
            <a:pPr marL="579438" indent="0" defTabSz="808038">
              <a:lnSpc>
                <a:spcPct val="110000"/>
              </a:lnSpc>
              <a:spcBef>
                <a:spcPts val="0"/>
              </a:spcBef>
              <a:spcAft>
                <a:spcPts val="1800"/>
              </a:spcAft>
              <a:buNone/>
              <a:defRPr/>
            </a:pPr>
            <a:endParaRPr lang="fr-FR" sz="4000" b="1" dirty="0">
              <a:solidFill>
                <a:srgbClr val="0E6AB4"/>
              </a:solidFill>
              <a:latin typeface="Montserrat" panose="00000500000000000000" pitchFamily="2" charset="0"/>
            </a:endParaRPr>
          </a:p>
          <a:p>
            <a:pPr marL="442913" indent="-442913">
              <a:lnSpc>
                <a:spcPct val="110000"/>
              </a:lnSpc>
              <a:spcBef>
                <a:spcPts val="0"/>
              </a:spcBef>
              <a:spcAft>
                <a:spcPts val="600"/>
              </a:spcAft>
              <a:buFont typeface="Wingdings" panose="05000000000000000000" pitchFamily="2" charset="2"/>
              <a:buChar char="q"/>
              <a:defRPr/>
            </a:pPr>
            <a:r>
              <a:rPr lang="fr-FR" sz="3800" b="1" dirty="0">
                <a:solidFill>
                  <a:srgbClr val="BDA043"/>
                </a:solidFill>
                <a:latin typeface="Montserrat" panose="00000500000000000000" pitchFamily="2" charset="0"/>
              </a:rPr>
              <a:t> </a:t>
            </a:r>
            <a:r>
              <a:rPr lang="fr-FR" b="1" dirty="0">
                <a:solidFill>
                  <a:srgbClr val="BDA043"/>
                </a:solidFill>
                <a:latin typeface="Montserrat" panose="00000500000000000000" pitchFamily="2" charset="0"/>
              </a:rPr>
              <a:t>LA FIN DES DROITS A CONGE MALADIE</a:t>
            </a:r>
          </a:p>
          <a:p>
            <a:pPr marL="808038" indent="-317500">
              <a:lnSpc>
                <a:spcPct val="110000"/>
              </a:lnSpc>
              <a:spcBef>
                <a:spcPts val="0"/>
              </a:spcBef>
              <a:spcAft>
                <a:spcPts val="600"/>
              </a:spcAft>
              <a:buFont typeface="Wingdings" panose="05000000000000000000" pitchFamily="2" charset="2"/>
              <a:buChar char="ü"/>
              <a:defRPr/>
            </a:pPr>
            <a:r>
              <a:rPr lang="fr-FR" sz="2400" b="1" dirty="0">
                <a:solidFill>
                  <a:srgbClr val="0E6AB4"/>
                </a:solidFill>
                <a:latin typeface="Montserrat" panose="00000500000000000000" pitchFamily="2" charset="0"/>
              </a:rPr>
              <a:t>Vérification aptitude aux fonctions (médecin agréé ou Conseil Médical Formation Restreinte)</a:t>
            </a:r>
          </a:p>
          <a:p>
            <a:pPr marL="808038" indent="-317500">
              <a:lnSpc>
                <a:spcPct val="110000"/>
              </a:lnSpc>
              <a:spcBef>
                <a:spcPts val="0"/>
              </a:spcBef>
              <a:spcAft>
                <a:spcPts val="600"/>
              </a:spcAft>
              <a:buFont typeface="Wingdings" panose="05000000000000000000" pitchFamily="2" charset="2"/>
              <a:buChar char="ü"/>
              <a:defRPr/>
            </a:pPr>
            <a:r>
              <a:rPr lang="fr-FR" sz="2400" b="1" dirty="0">
                <a:solidFill>
                  <a:srgbClr val="0E6AB4"/>
                </a:solidFill>
                <a:latin typeface="Montserrat" panose="00000500000000000000" pitchFamily="2" charset="0"/>
              </a:rPr>
              <a:t>Inaptitude totale et définitive de l’agent à occuper son emploi = licenciement pour inaptitude physique (avec possibilité pour l’agent de demander son reclassement sur un autre poste dans le cadre de la procédure de licenciement)</a:t>
            </a:r>
          </a:p>
          <a:p>
            <a:pPr marL="442913" indent="-442913">
              <a:lnSpc>
                <a:spcPct val="110000"/>
              </a:lnSpc>
              <a:spcBef>
                <a:spcPts val="0"/>
              </a:spcBef>
              <a:spcAft>
                <a:spcPts val="1800"/>
              </a:spcAft>
              <a:buFont typeface="Wingdings" panose="05000000000000000000" pitchFamily="2" charset="2"/>
              <a:buChar char="q"/>
              <a:defRPr/>
            </a:pPr>
            <a:endParaRPr lang="fr-FR" sz="3800" b="1" dirty="0">
              <a:solidFill>
                <a:srgbClr val="BDA043"/>
              </a:solidFill>
              <a:latin typeface="Montserrat" panose="00000500000000000000" pitchFamily="2" charset="0"/>
            </a:endParaRPr>
          </a:p>
          <a:p>
            <a:pPr marL="0" indent="0">
              <a:buFont typeface="Arial" panose="020B0604020202020204" pitchFamily="34" charset="0"/>
              <a:buNone/>
            </a:pPr>
            <a:endParaRPr lang="fr-FR" sz="2400" dirty="0"/>
          </a:p>
        </p:txBody>
      </p:sp>
      <p:graphicFrame>
        <p:nvGraphicFramePr>
          <p:cNvPr id="4" name="Tableau 5">
            <a:extLst>
              <a:ext uri="{FF2B5EF4-FFF2-40B4-BE49-F238E27FC236}">
                <a16:creationId xmlns:a16="http://schemas.microsoft.com/office/drawing/2014/main" id="{A0D2326D-5E26-CC99-FD99-505D06491614}"/>
              </a:ext>
            </a:extLst>
          </p:cNvPr>
          <p:cNvGraphicFramePr>
            <a:graphicFrameLocks noGrp="1"/>
          </p:cNvGraphicFramePr>
          <p:nvPr>
            <p:extLst>
              <p:ext uri="{D42A27DB-BD31-4B8C-83A1-F6EECF244321}">
                <p14:modId xmlns:p14="http://schemas.microsoft.com/office/powerpoint/2010/main" val="1277681553"/>
              </p:ext>
            </p:extLst>
          </p:nvPr>
        </p:nvGraphicFramePr>
        <p:xfrm>
          <a:off x="1358283" y="2608010"/>
          <a:ext cx="8069802" cy="1828800"/>
        </p:xfrm>
        <a:graphic>
          <a:graphicData uri="http://schemas.openxmlformats.org/drawingml/2006/table">
            <a:tbl>
              <a:tblPr firstRow="1" bandRow="1">
                <a:tableStyleId>{5C22544A-7EE6-4342-B048-85BDC9FD1C3A}</a:tableStyleId>
              </a:tblPr>
              <a:tblGrid>
                <a:gridCol w="4034901">
                  <a:extLst>
                    <a:ext uri="{9D8B030D-6E8A-4147-A177-3AD203B41FA5}">
                      <a16:colId xmlns:a16="http://schemas.microsoft.com/office/drawing/2014/main" val="2632587530"/>
                    </a:ext>
                  </a:extLst>
                </a:gridCol>
                <a:gridCol w="4034901">
                  <a:extLst>
                    <a:ext uri="{9D8B030D-6E8A-4147-A177-3AD203B41FA5}">
                      <a16:colId xmlns:a16="http://schemas.microsoft.com/office/drawing/2014/main" val="1086587396"/>
                    </a:ext>
                  </a:extLst>
                </a:gridCol>
              </a:tblGrid>
              <a:tr h="292963">
                <a:tc>
                  <a:txBody>
                    <a:bodyPr/>
                    <a:lstStyle/>
                    <a:p>
                      <a:pPr algn="ctr"/>
                      <a:r>
                        <a:rPr lang="fr-FR" sz="1800" dirty="0">
                          <a:solidFill>
                            <a:schemeClr val="tx1"/>
                          </a:solidFill>
                        </a:rPr>
                        <a:t>ANCIENNETE CONTRAT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fr-FR" sz="1800" b="1" kern="1200" dirty="0">
                          <a:solidFill>
                            <a:schemeClr val="tx1"/>
                          </a:solidFill>
                          <a:latin typeface="+mn-lt"/>
                          <a:ea typeface="+mn-ea"/>
                          <a:cs typeface="+mn-cs"/>
                        </a:rPr>
                        <a:t>REMUNERATION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4480106"/>
                  </a:ext>
                </a:extLst>
              </a:tr>
              <a:tr h="292963">
                <a:tc>
                  <a:txBody>
                    <a:bodyPr/>
                    <a:lstStyle/>
                    <a:p>
                      <a:pPr algn="ctr"/>
                      <a:r>
                        <a:rPr lang="fr-FR" sz="1800" dirty="0">
                          <a:solidFill>
                            <a:schemeClr val="tx1"/>
                          </a:solidFill>
                        </a:rPr>
                        <a:t>&lt; 4 mois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fr-FR" sz="1800" b="0" kern="1200" dirty="0">
                          <a:solidFill>
                            <a:schemeClr val="tx1"/>
                          </a:solidFill>
                          <a:latin typeface="+mn-lt"/>
                          <a:ea typeface="+mn-ea"/>
                          <a:cs typeface="+mn-cs"/>
                        </a:rPr>
                        <a:t>Congé sans traitement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0393493"/>
                  </a:ext>
                </a:extLst>
              </a:tr>
              <a:tr h="292963">
                <a:tc>
                  <a:txBody>
                    <a:bodyPr/>
                    <a:lstStyle/>
                    <a:p>
                      <a:pPr algn="ctr"/>
                      <a:r>
                        <a:rPr lang="fr-FR" sz="1800" dirty="0">
                          <a:solidFill>
                            <a:schemeClr val="tx1"/>
                          </a:solidFill>
                        </a:rPr>
                        <a:t>Entre 4 mois et 1 jour ET 2 ans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fr-FR" sz="1800" b="0" kern="1200" dirty="0">
                          <a:solidFill>
                            <a:schemeClr val="tx1"/>
                          </a:solidFill>
                          <a:latin typeface="+mn-lt"/>
                          <a:ea typeface="+mn-ea"/>
                          <a:cs typeface="+mn-cs"/>
                        </a:rPr>
                        <a:t>1 mois à PT et 1 mois à DT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8079326"/>
                  </a:ext>
                </a:extLst>
              </a:tr>
              <a:tr h="292963">
                <a:tc>
                  <a:txBody>
                    <a:bodyPr/>
                    <a:lstStyle/>
                    <a:p>
                      <a:pPr algn="ctr"/>
                      <a:r>
                        <a:rPr lang="fr-FR" sz="1800" dirty="0">
                          <a:solidFill>
                            <a:schemeClr val="tx1"/>
                          </a:solidFill>
                        </a:rPr>
                        <a:t>Entre 2 ans et 1 jour ET 3 ans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fr-FR" sz="1800" b="0" kern="1200" dirty="0">
                          <a:solidFill>
                            <a:schemeClr val="tx1"/>
                          </a:solidFill>
                          <a:latin typeface="+mn-lt"/>
                          <a:ea typeface="+mn-ea"/>
                          <a:cs typeface="+mn-cs"/>
                        </a:rPr>
                        <a:t>2 mois à PT et 2 mois à DT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8220884"/>
                  </a:ext>
                </a:extLst>
              </a:tr>
              <a:tr h="292963">
                <a:tc>
                  <a:txBody>
                    <a:bodyPr/>
                    <a:lstStyle/>
                    <a:p>
                      <a:pPr algn="ctr"/>
                      <a:r>
                        <a:rPr lang="fr-FR" sz="1800" dirty="0">
                          <a:solidFill>
                            <a:schemeClr val="tx1"/>
                          </a:solidFill>
                        </a:rPr>
                        <a:t>&gt; 3 ans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0" kern="1200" dirty="0">
                          <a:solidFill>
                            <a:schemeClr val="tx1"/>
                          </a:solidFill>
                          <a:latin typeface="+mn-lt"/>
                          <a:ea typeface="+mn-ea"/>
                          <a:cs typeface="+mn-cs"/>
                        </a:rPr>
                        <a:t>3 mois à PT et 3 mois à DT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90595082"/>
                  </a:ext>
                </a:extLst>
              </a:tr>
            </a:tbl>
          </a:graphicData>
        </a:graphic>
      </p:graphicFrame>
    </p:spTree>
    <p:extLst>
      <p:ext uri="{BB962C8B-B14F-4D97-AF65-F5344CB8AC3E}">
        <p14:creationId xmlns:p14="http://schemas.microsoft.com/office/powerpoint/2010/main" val="1542428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a:extLst>
              <a:ext uri="{FF2B5EF4-FFF2-40B4-BE49-F238E27FC236}">
                <a16:creationId xmlns:a16="http://schemas.microsoft.com/office/drawing/2014/main" id="{FA8EA946-609F-19D2-32D9-65A2FBE05641}"/>
              </a:ext>
            </a:extLst>
          </p:cNvPr>
          <p:cNvSpPr>
            <a:spLocks noGrp="1"/>
          </p:cNvSpPr>
          <p:nvPr>
            <p:ph idx="1"/>
          </p:nvPr>
        </p:nvSpPr>
        <p:spPr>
          <a:xfrm>
            <a:off x="344130" y="326655"/>
            <a:ext cx="11592232" cy="656571"/>
          </a:xfrm>
        </p:spPr>
        <p:txBody>
          <a:bodyPr vert="horz" lIns="91440" tIns="45720" rIns="91440" bIns="45720" rtlCol="0" anchor="b">
            <a:normAutofit fontScale="85000" lnSpcReduction="10000"/>
          </a:bodyPr>
          <a:lstStyle/>
          <a:p>
            <a:pPr marL="0" indent="0" algn="ctr">
              <a:spcBef>
                <a:spcPct val="0"/>
              </a:spcBef>
              <a:buNone/>
            </a:pPr>
            <a:r>
              <a:rPr lang="fr-FR" sz="4400" b="1" dirty="0">
                <a:solidFill>
                  <a:srgbClr val="0E6AB4"/>
                </a:solidFill>
                <a:latin typeface="Montserrat" panose="00000500000000000000" pitchFamily="2" charset="0"/>
                <a:ea typeface="+mj-ea"/>
                <a:cs typeface="+mj-cs"/>
              </a:rPr>
              <a:t>Vérification de l’aptitude lors du recrutement</a:t>
            </a:r>
          </a:p>
        </p:txBody>
      </p:sp>
      <p:sp>
        <p:nvSpPr>
          <p:cNvPr id="2" name="Espace réservé du contenu 2">
            <a:extLst>
              <a:ext uri="{FF2B5EF4-FFF2-40B4-BE49-F238E27FC236}">
                <a16:creationId xmlns:a16="http://schemas.microsoft.com/office/drawing/2014/main" id="{B4F28EAA-4203-D4C3-CFF1-A561380F30DF}"/>
              </a:ext>
            </a:extLst>
          </p:cNvPr>
          <p:cNvSpPr txBox="1">
            <a:spLocks/>
          </p:cNvSpPr>
          <p:nvPr/>
        </p:nvSpPr>
        <p:spPr>
          <a:xfrm>
            <a:off x="874830" y="1142999"/>
            <a:ext cx="10442340" cy="5388345"/>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2913" indent="-442913">
              <a:lnSpc>
                <a:spcPct val="110000"/>
              </a:lnSpc>
              <a:spcBef>
                <a:spcPts val="0"/>
              </a:spcBef>
              <a:spcAft>
                <a:spcPts val="1800"/>
              </a:spcAft>
              <a:buFont typeface="Wingdings" panose="05000000000000000000" pitchFamily="2" charset="2"/>
              <a:buChar char="q"/>
              <a:defRPr/>
            </a:pPr>
            <a:r>
              <a:rPr lang="fr-FR" sz="9600" b="1" dirty="0">
                <a:solidFill>
                  <a:srgbClr val="BDA043"/>
                </a:solidFill>
                <a:latin typeface="Montserrat" panose="00000500000000000000" pitchFamily="2" charset="0"/>
              </a:rPr>
              <a:t>Depuis le 26 novembre 2022, l’examen médical par un médecin agréé préalablement au recrutement des agents de la fonction publique </a:t>
            </a:r>
            <a:r>
              <a:rPr lang="fr-FR" sz="9600" b="1" dirty="0">
                <a:solidFill>
                  <a:srgbClr val="FF0000"/>
                </a:solidFill>
                <a:latin typeface="Montserrat" panose="00000500000000000000" pitchFamily="2" charset="0"/>
              </a:rPr>
              <a:t>n’est plus obligatoire</a:t>
            </a:r>
          </a:p>
          <a:p>
            <a:pPr marL="442913" indent="-442913">
              <a:lnSpc>
                <a:spcPct val="110000"/>
              </a:lnSpc>
              <a:spcBef>
                <a:spcPts val="0"/>
              </a:spcBef>
              <a:spcAft>
                <a:spcPts val="600"/>
              </a:spcAft>
              <a:buFont typeface="Wingdings" panose="05000000000000000000" pitchFamily="2" charset="2"/>
              <a:buChar char="q"/>
              <a:defRPr/>
            </a:pPr>
            <a:r>
              <a:rPr lang="fr-FR" sz="9600" b="1" dirty="0">
                <a:solidFill>
                  <a:srgbClr val="BDA043"/>
                </a:solidFill>
                <a:latin typeface="Montserrat" panose="00000500000000000000" pitchFamily="2" charset="0"/>
              </a:rPr>
              <a:t>Ce contrôle reste possible si la collectivité le décide et il est recommandé dans les cas suivants :</a:t>
            </a:r>
          </a:p>
          <a:p>
            <a:pPr marL="542925">
              <a:buFont typeface="Wingdings" panose="05000000000000000000" pitchFamily="2" charset="2"/>
              <a:buChar char="ü"/>
              <a:tabLst>
                <a:tab pos="714375" algn="l"/>
              </a:tabLst>
            </a:pPr>
            <a:r>
              <a:rPr lang="fr-FR" sz="7600" b="1" dirty="0">
                <a:solidFill>
                  <a:srgbClr val="0E6AB4"/>
                </a:solidFill>
                <a:latin typeface="Montserrat" panose="00000500000000000000" pitchFamily="2" charset="0"/>
              </a:rPr>
              <a:t>Lorsque la collectivité a un doute sur l’aptitude de l’agent au regard des informations dont elle dispose ;</a:t>
            </a:r>
          </a:p>
          <a:p>
            <a:pPr marL="542925">
              <a:buFont typeface="Wingdings" panose="05000000000000000000" pitchFamily="2" charset="2"/>
              <a:buChar char="ü"/>
              <a:tabLst>
                <a:tab pos="714375" algn="l"/>
              </a:tabLst>
            </a:pPr>
            <a:r>
              <a:rPr lang="fr-FR" sz="7600" b="1" dirty="0">
                <a:solidFill>
                  <a:srgbClr val="0E6AB4"/>
                </a:solidFill>
                <a:latin typeface="Montserrat" panose="00000500000000000000" pitchFamily="2" charset="0"/>
              </a:rPr>
              <a:t>Lorsque la collectivité estime que les missions du poste paraissent particulièrement exposées aux risques pour la santé des agents ;</a:t>
            </a:r>
          </a:p>
          <a:p>
            <a:pPr marL="542925">
              <a:spcAft>
                <a:spcPts val="1200"/>
              </a:spcAft>
              <a:buFont typeface="Wingdings" panose="05000000000000000000" pitchFamily="2" charset="2"/>
              <a:buChar char="ü"/>
              <a:tabLst>
                <a:tab pos="714375" algn="l"/>
              </a:tabLst>
            </a:pPr>
            <a:r>
              <a:rPr lang="fr-FR" sz="7600" b="1" dirty="0">
                <a:solidFill>
                  <a:srgbClr val="0E6AB4"/>
                </a:solidFill>
                <a:latin typeface="Montserrat" panose="00000500000000000000" pitchFamily="2" charset="0"/>
              </a:rPr>
              <a:t>Pour les personnes en situation de handicap.</a:t>
            </a:r>
          </a:p>
          <a:p>
            <a:pPr marL="442913" indent="-442913">
              <a:lnSpc>
                <a:spcPct val="110000"/>
              </a:lnSpc>
              <a:spcBef>
                <a:spcPts val="0"/>
              </a:spcBef>
              <a:spcAft>
                <a:spcPts val="600"/>
              </a:spcAft>
              <a:buFont typeface="Wingdings" panose="05000000000000000000" pitchFamily="2" charset="2"/>
              <a:buChar char="q"/>
              <a:tabLst>
                <a:tab pos="714375" algn="l"/>
              </a:tabLst>
              <a:defRPr/>
            </a:pPr>
            <a:r>
              <a:rPr lang="fr-FR" sz="9600" b="1" u="sng" dirty="0">
                <a:solidFill>
                  <a:srgbClr val="BDA043"/>
                </a:solidFill>
                <a:latin typeface="Montserrat" panose="00000500000000000000" pitchFamily="2" charset="0"/>
              </a:rPr>
              <a:t>POUR RAPPEL </a:t>
            </a:r>
            <a:r>
              <a:rPr lang="fr-FR" sz="9600" b="1" dirty="0">
                <a:solidFill>
                  <a:srgbClr val="BDA043"/>
                </a:solidFill>
                <a:latin typeface="Montserrat" panose="00000500000000000000" pitchFamily="2" charset="0"/>
              </a:rPr>
              <a:t>: la visite organisée auprès du service de médecine préventive (consultation médicale ou entretien avec un infirmier en santé au travail) reste obligatoire lors de chaque recrutement.</a:t>
            </a:r>
          </a:p>
          <a:p>
            <a:pPr marL="0" indent="0">
              <a:lnSpc>
                <a:spcPct val="110000"/>
              </a:lnSpc>
              <a:spcBef>
                <a:spcPts val="0"/>
              </a:spcBef>
              <a:spcAft>
                <a:spcPts val="600"/>
              </a:spcAft>
              <a:buNone/>
              <a:tabLst>
                <a:tab pos="714375" algn="l"/>
              </a:tabLst>
              <a:defRPr/>
            </a:pPr>
            <a:endParaRPr lang="fr-FR" sz="9600" b="1" dirty="0">
              <a:solidFill>
                <a:srgbClr val="BDA043"/>
              </a:solidFill>
              <a:latin typeface="Montserrat" panose="00000500000000000000" pitchFamily="2" charset="0"/>
            </a:endParaRPr>
          </a:p>
        </p:txBody>
      </p:sp>
    </p:spTree>
    <p:extLst>
      <p:ext uri="{BB962C8B-B14F-4D97-AF65-F5344CB8AC3E}">
        <p14:creationId xmlns:p14="http://schemas.microsoft.com/office/powerpoint/2010/main" val="2370731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a:extLst>
              <a:ext uri="{FF2B5EF4-FFF2-40B4-BE49-F238E27FC236}">
                <a16:creationId xmlns:a16="http://schemas.microsoft.com/office/drawing/2014/main" id="{FA8EA946-609F-19D2-32D9-65A2FBE05641}"/>
              </a:ext>
            </a:extLst>
          </p:cNvPr>
          <p:cNvSpPr>
            <a:spLocks noGrp="1"/>
          </p:cNvSpPr>
          <p:nvPr>
            <p:ph idx="1"/>
          </p:nvPr>
        </p:nvSpPr>
        <p:spPr>
          <a:xfrm>
            <a:off x="886535" y="791156"/>
            <a:ext cx="10584203" cy="929002"/>
          </a:xfrm>
        </p:spPr>
        <p:txBody>
          <a:bodyPr vert="horz" lIns="91440" tIns="45720" rIns="91440" bIns="45720" rtlCol="0" anchor="b">
            <a:normAutofit fontScale="85000" lnSpcReduction="20000"/>
          </a:bodyPr>
          <a:lstStyle/>
          <a:p>
            <a:pPr marL="0" indent="0" algn="ctr">
              <a:spcBef>
                <a:spcPct val="0"/>
              </a:spcBef>
              <a:buNone/>
            </a:pPr>
            <a:r>
              <a:rPr lang="fr-FR" sz="4400" b="1" dirty="0">
                <a:solidFill>
                  <a:srgbClr val="0E6AB4"/>
                </a:solidFill>
                <a:latin typeface="Montserrat" panose="00000500000000000000" pitchFamily="2" charset="0"/>
                <a:ea typeface="+mj-ea"/>
                <a:cs typeface="+mj-cs"/>
              </a:rPr>
              <a:t>Vérification de l’aptitude aux fonctions d’un agent </a:t>
            </a:r>
            <a:r>
              <a:rPr lang="fr-FR" sz="4400" b="1" u="sng" dirty="0">
                <a:solidFill>
                  <a:srgbClr val="0E6AB4"/>
                </a:solidFill>
                <a:latin typeface="Montserrat" panose="00000500000000000000" pitchFamily="2" charset="0"/>
                <a:ea typeface="+mj-ea"/>
                <a:cs typeface="+mj-cs"/>
              </a:rPr>
              <a:t>en activité</a:t>
            </a:r>
            <a:endParaRPr lang="fr-FR" sz="4400" b="1" dirty="0">
              <a:solidFill>
                <a:srgbClr val="0E6AB4"/>
              </a:solidFill>
              <a:latin typeface="Montserrat" panose="00000500000000000000" pitchFamily="2" charset="0"/>
              <a:ea typeface="+mj-ea"/>
              <a:cs typeface="+mj-cs"/>
            </a:endParaRPr>
          </a:p>
        </p:txBody>
      </p:sp>
      <p:sp>
        <p:nvSpPr>
          <p:cNvPr id="2" name="Espace réservé du contenu 2">
            <a:extLst>
              <a:ext uri="{FF2B5EF4-FFF2-40B4-BE49-F238E27FC236}">
                <a16:creationId xmlns:a16="http://schemas.microsoft.com/office/drawing/2014/main" id="{B4F28EAA-4203-D4C3-CFF1-A561380F30DF}"/>
              </a:ext>
            </a:extLst>
          </p:cNvPr>
          <p:cNvSpPr txBox="1">
            <a:spLocks/>
          </p:cNvSpPr>
          <p:nvPr/>
        </p:nvSpPr>
        <p:spPr>
          <a:xfrm>
            <a:off x="1217646" y="2208431"/>
            <a:ext cx="10442340" cy="385841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2913" indent="-442913">
              <a:lnSpc>
                <a:spcPct val="110000"/>
              </a:lnSpc>
              <a:spcBef>
                <a:spcPts val="0"/>
              </a:spcBef>
              <a:spcAft>
                <a:spcPts val="1800"/>
              </a:spcAft>
              <a:buFont typeface="Wingdings" panose="05000000000000000000" pitchFamily="2" charset="2"/>
              <a:buChar char="q"/>
              <a:defRPr/>
            </a:pPr>
            <a:r>
              <a:rPr lang="fr-FR" b="1" dirty="0">
                <a:solidFill>
                  <a:srgbClr val="BDA043"/>
                </a:solidFill>
                <a:latin typeface="Montserrat" panose="00000500000000000000" pitchFamily="2" charset="0"/>
              </a:rPr>
              <a:t>Sur avis d’inaptitude prononcé par le médecin du travail à l’issue d’une visite médicale (visite périodique, visite à la demande de l’agent ou à la demande de la collectivité)</a:t>
            </a:r>
          </a:p>
          <a:p>
            <a:pPr marL="442913" indent="-442913">
              <a:lnSpc>
                <a:spcPct val="110000"/>
              </a:lnSpc>
              <a:spcBef>
                <a:spcPts val="0"/>
              </a:spcBef>
              <a:spcAft>
                <a:spcPts val="1800"/>
              </a:spcAft>
              <a:buFont typeface="Wingdings" panose="05000000000000000000" pitchFamily="2" charset="2"/>
              <a:buChar char="q"/>
              <a:defRPr/>
            </a:pPr>
            <a:r>
              <a:rPr lang="fr-FR" b="1" dirty="0">
                <a:solidFill>
                  <a:srgbClr val="BDA043"/>
                </a:solidFill>
                <a:latin typeface="Montserrat" panose="00000500000000000000" pitchFamily="2" charset="0"/>
              </a:rPr>
              <a:t>En cas d’arrêts de travail très fréquents</a:t>
            </a:r>
          </a:p>
          <a:p>
            <a:pPr marL="442913" indent="-442913">
              <a:lnSpc>
                <a:spcPct val="110000"/>
              </a:lnSpc>
              <a:spcBef>
                <a:spcPts val="0"/>
              </a:spcBef>
              <a:spcAft>
                <a:spcPts val="1800"/>
              </a:spcAft>
              <a:buFont typeface="Wingdings" panose="05000000000000000000" pitchFamily="2" charset="2"/>
              <a:buChar char="q"/>
              <a:defRPr/>
            </a:pPr>
            <a:r>
              <a:rPr lang="fr-FR" b="1" dirty="0">
                <a:solidFill>
                  <a:srgbClr val="BDA043"/>
                </a:solidFill>
                <a:latin typeface="Montserrat" panose="00000500000000000000" pitchFamily="2" charset="0"/>
              </a:rPr>
              <a:t>Si la collectivité constate des difficultés rencontrées par l’agent dans l’exercice de ses fonctions</a:t>
            </a:r>
          </a:p>
          <a:p>
            <a:pPr marL="442913" indent="-442913">
              <a:lnSpc>
                <a:spcPct val="110000"/>
              </a:lnSpc>
              <a:spcBef>
                <a:spcPts val="0"/>
              </a:spcBef>
              <a:spcAft>
                <a:spcPts val="1800"/>
              </a:spcAft>
              <a:buFont typeface="Wingdings" panose="05000000000000000000" pitchFamily="2" charset="2"/>
              <a:buChar char="q"/>
              <a:defRPr/>
            </a:pPr>
            <a:endParaRPr lang="fr-FR" b="1" dirty="0">
              <a:solidFill>
                <a:srgbClr val="BDA043"/>
              </a:solidFill>
              <a:latin typeface="Montserrat" panose="00000500000000000000" pitchFamily="2" charset="0"/>
            </a:endParaRPr>
          </a:p>
          <a:p>
            <a:pPr marL="0" indent="0">
              <a:buFont typeface="Arial" panose="020B0604020202020204" pitchFamily="34" charset="0"/>
              <a:buNone/>
            </a:pPr>
            <a:endParaRPr lang="fr-FR" sz="500" b="1" dirty="0">
              <a:solidFill>
                <a:srgbClr val="BDA043"/>
              </a:solidFill>
              <a:latin typeface="Montserrat" panose="00000500000000000000" pitchFamily="2" charset="0"/>
            </a:endParaRPr>
          </a:p>
          <a:p>
            <a:pPr marL="0" indent="0">
              <a:buFont typeface="Arial" panose="020B0604020202020204" pitchFamily="34" charset="0"/>
              <a:buNone/>
            </a:pPr>
            <a:endParaRPr lang="fr-FR" sz="700" dirty="0"/>
          </a:p>
        </p:txBody>
      </p:sp>
    </p:spTree>
    <p:extLst>
      <p:ext uri="{BB962C8B-B14F-4D97-AF65-F5344CB8AC3E}">
        <p14:creationId xmlns:p14="http://schemas.microsoft.com/office/powerpoint/2010/main" val="2845149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a:extLst>
              <a:ext uri="{FF2B5EF4-FFF2-40B4-BE49-F238E27FC236}">
                <a16:creationId xmlns:a16="http://schemas.microsoft.com/office/drawing/2014/main" id="{FA8EA946-609F-19D2-32D9-65A2FBE05641}"/>
              </a:ext>
            </a:extLst>
          </p:cNvPr>
          <p:cNvSpPr>
            <a:spLocks noGrp="1"/>
          </p:cNvSpPr>
          <p:nvPr>
            <p:ph idx="1"/>
          </p:nvPr>
        </p:nvSpPr>
        <p:spPr>
          <a:xfrm>
            <a:off x="886535" y="355058"/>
            <a:ext cx="10584203" cy="929002"/>
          </a:xfrm>
        </p:spPr>
        <p:txBody>
          <a:bodyPr vert="horz" lIns="91440" tIns="45720" rIns="91440" bIns="45720" rtlCol="0" anchor="b">
            <a:normAutofit fontScale="77500" lnSpcReduction="20000"/>
          </a:bodyPr>
          <a:lstStyle/>
          <a:p>
            <a:pPr marL="0" indent="0" algn="ctr">
              <a:spcBef>
                <a:spcPct val="0"/>
              </a:spcBef>
              <a:buNone/>
            </a:pPr>
            <a:r>
              <a:rPr lang="fr-FR" sz="4400" b="1" dirty="0">
                <a:solidFill>
                  <a:srgbClr val="0E6AB4"/>
                </a:solidFill>
                <a:latin typeface="Montserrat" panose="00000500000000000000" pitchFamily="2" charset="0"/>
                <a:ea typeface="+mj-ea"/>
                <a:cs typeface="+mj-cs"/>
              </a:rPr>
              <a:t>Vérification de l’aptitude aux fonctions d’un agent </a:t>
            </a:r>
            <a:r>
              <a:rPr lang="fr-FR" sz="4400" b="1" u="sng" dirty="0">
                <a:solidFill>
                  <a:srgbClr val="0E6AB4"/>
                </a:solidFill>
                <a:latin typeface="Montserrat" panose="00000500000000000000" pitchFamily="2" charset="0"/>
                <a:ea typeface="+mj-ea"/>
                <a:cs typeface="+mj-cs"/>
              </a:rPr>
              <a:t>au cours de son arrêt de travail</a:t>
            </a:r>
            <a:r>
              <a:rPr lang="fr-FR" sz="4400" b="1" dirty="0">
                <a:solidFill>
                  <a:srgbClr val="0E6AB4"/>
                </a:solidFill>
                <a:latin typeface="Montserrat" panose="00000500000000000000" pitchFamily="2" charset="0"/>
                <a:ea typeface="+mj-ea"/>
                <a:cs typeface="+mj-cs"/>
              </a:rPr>
              <a:t>.</a:t>
            </a:r>
          </a:p>
        </p:txBody>
      </p:sp>
      <p:sp>
        <p:nvSpPr>
          <p:cNvPr id="2" name="Espace réservé du contenu 2">
            <a:extLst>
              <a:ext uri="{FF2B5EF4-FFF2-40B4-BE49-F238E27FC236}">
                <a16:creationId xmlns:a16="http://schemas.microsoft.com/office/drawing/2014/main" id="{B4F28EAA-4203-D4C3-CFF1-A561380F30DF}"/>
              </a:ext>
            </a:extLst>
          </p:cNvPr>
          <p:cNvSpPr txBox="1">
            <a:spLocks/>
          </p:cNvSpPr>
          <p:nvPr/>
        </p:nvSpPr>
        <p:spPr>
          <a:xfrm>
            <a:off x="957466" y="1284060"/>
            <a:ext cx="10442340" cy="5218882"/>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2913" indent="-442913">
              <a:lnSpc>
                <a:spcPct val="110000"/>
              </a:lnSpc>
              <a:spcBef>
                <a:spcPts val="0"/>
              </a:spcBef>
              <a:spcAft>
                <a:spcPts val="600"/>
              </a:spcAft>
              <a:buFont typeface="Wingdings" panose="05000000000000000000" pitchFamily="2" charset="2"/>
              <a:buChar char="q"/>
              <a:defRPr/>
            </a:pPr>
            <a:r>
              <a:rPr lang="fr-FR" sz="9600" b="1" dirty="0">
                <a:solidFill>
                  <a:srgbClr val="BDA043"/>
                </a:solidFill>
                <a:latin typeface="Montserrat" panose="00000500000000000000" pitchFamily="2" charset="0"/>
              </a:rPr>
              <a:t>La collectivité peut vérifier à tout moment si l’arrêt de travail est justifié</a:t>
            </a:r>
          </a:p>
          <a:p>
            <a:pPr marL="1074738" marR="142875" indent="-279400">
              <a:spcAft>
                <a:spcPts val="600"/>
              </a:spcAft>
              <a:buFont typeface="Wingdings" panose="05000000000000000000" pitchFamily="2" charset="2"/>
              <a:buChar char="ü"/>
              <a:tabLst>
                <a:tab pos="3590925" algn="l"/>
              </a:tabLst>
              <a:defRPr/>
            </a:pPr>
            <a:r>
              <a:rPr lang="fr-FR" sz="7200" b="1" dirty="0">
                <a:solidFill>
                  <a:srgbClr val="0E6AB4"/>
                </a:solidFill>
                <a:latin typeface="Montserrat" panose="00000500000000000000" pitchFamily="2" charset="0"/>
              </a:rPr>
              <a:t>Cette vérification est obligatoire lorsque l’agent est en CMO depuis 6 mois. </a:t>
            </a:r>
          </a:p>
          <a:p>
            <a:pPr marL="1074738" marR="142875" indent="-279400">
              <a:spcAft>
                <a:spcPts val="600"/>
              </a:spcAft>
              <a:buFont typeface="Wingdings" panose="05000000000000000000" pitchFamily="2" charset="2"/>
              <a:buChar char="ü"/>
              <a:tabLst>
                <a:tab pos="3590925" algn="l"/>
              </a:tabLst>
              <a:defRPr/>
            </a:pPr>
            <a:r>
              <a:rPr lang="fr-FR" sz="7200" b="1" dirty="0">
                <a:solidFill>
                  <a:srgbClr val="0E6AB4"/>
                </a:solidFill>
                <a:latin typeface="Montserrat" panose="00000500000000000000" pitchFamily="2" charset="0"/>
              </a:rPr>
              <a:t>Un CLM/CGM ou un CLD ne peut être interrompu que s’il est établi que l’agent est apte à reprendre ou s’il est reconnu inapte définitivement. A noter : l’inaptitude définitive doit résulter d’une maladie ou d’une infirmité que le caractère définitif et stabilisé ne rend pas susceptible de traitement. </a:t>
            </a:r>
          </a:p>
          <a:p>
            <a:pPr marL="442913" indent="-442913">
              <a:lnSpc>
                <a:spcPct val="110000"/>
              </a:lnSpc>
              <a:spcBef>
                <a:spcPts val="0"/>
              </a:spcBef>
              <a:spcAft>
                <a:spcPts val="600"/>
              </a:spcAft>
              <a:buFont typeface="Wingdings" panose="05000000000000000000" pitchFamily="2" charset="2"/>
              <a:buChar char="q"/>
              <a:defRPr/>
            </a:pPr>
            <a:r>
              <a:rPr lang="fr-FR" sz="9600" b="1" dirty="0">
                <a:solidFill>
                  <a:srgbClr val="BDA043"/>
                </a:solidFill>
                <a:latin typeface="Montserrat" panose="00000500000000000000" pitchFamily="2" charset="0"/>
              </a:rPr>
              <a:t>Si l’agent en arrêt de travail (CMO, CLM/CGM, CLD) demande à reprendre son activité professionnelle alors qu’il </a:t>
            </a:r>
            <a:r>
              <a:rPr lang="fr-FR" sz="9600" b="1" u="sng" dirty="0">
                <a:solidFill>
                  <a:srgbClr val="BDA043"/>
                </a:solidFill>
                <a:latin typeface="Montserrat" panose="00000500000000000000" pitchFamily="2" charset="0"/>
              </a:rPr>
              <a:t>n’a pas épuisé ses droits </a:t>
            </a:r>
            <a:r>
              <a:rPr lang="fr-FR" sz="9600" b="1" dirty="0">
                <a:solidFill>
                  <a:srgbClr val="BDA043"/>
                </a:solidFill>
                <a:latin typeface="Montserrat" panose="00000500000000000000" pitchFamily="2" charset="0"/>
              </a:rPr>
              <a:t>statutaires à congé maladie </a:t>
            </a:r>
          </a:p>
          <a:p>
            <a:pPr marL="1074738" marR="142875" indent="-279400">
              <a:spcAft>
                <a:spcPts val="600"/>
              </a:spcAft>
              <a:buFont typeface="Wingdings" panose="05000000000000000000" pitchFamily="2" charset="2"/>
              <a:buChar char="ü"/>
              <a:tabLst>
                <a:tab pos="3590925" algn="l"/>
              </a:tabLst>
              <a:defRPr/>
            </a:pPr>
            <a:r>
              <a:rPr lang="fr-FR" sz="7200" b="1" dirty="0">
                <a:solidFill>
                  <a:srgbClr val="0E6AB4"/>
                </a:solidFill>
                <a:latin typeface="Montserrat" panose="00000500000000000000" pitchFamily="2" charset="0"/>
              </a:rPr>
              <a:t>l’agent peut reprendre le travail sur simple présentation d’un certificat de reprise de son médecin traitant</a:t>
            </a:r>
          </a:p>
          <a:p>
            <a:pPr marL="1074738" marR="142875" indent="-279400">
              <a:spcAft>
                <a:spcPts val="600"/>
              </a:spcAft>
              <a:buFont typeface="Wingdings" panose="05000000000000000000" pitchFamily="2" charset="2"/>
              <a:buChar char="ü"/>
              <a:tabLst>
                <a:tab pos="3590925" algn="l"/>
              </a:tabLst>
              <a:defRPr/>
            </a:pPr>
            <a:r>
              <a:rPr lang="fr-FR" sz="7200" b="1" dirty="0">
                <a:solidFill>
                  <a:srgbClr val="0E6AB4"/>
                </a:solidFill>
                <a:latin typeface="Montserrat" panose="00000500000000000000" pitchFamily="2" charset="0"/>
              </a:rPr>
              <a:t>La collectivité </a:t>
            </a:r>
            <a:r>
              <a:rPr lang="fr-FR" sz="7200" b="1" u="sng" dirty="0">
                <a:solidFill>
                  <a:srgbClr val="0E6AB4"/>
                </a:solidFill>
                <a:latin typeface="Montserrat" panose="00000500000000000000" pitchFamily="2" charset="0"/>
              </a:rPr>
              <a:t>a la possibilité </a:t>
            </a:r>
            <a:r>
              <a:rPr lang="fr-FR" sz="7200" b="1" dirty="0">
                <a:solidFill>
                  <a:srgbClr val="0E6AB4"/>
                </a:solidFill>
                <a:latin typeface="Montserrat" panose="00000500000000000000" pitchFamily="2" charset="0"/>
              </a:rPr>
              <a:t>de faire vérifier l’aptitude par un médecin agréé, mais ce n’est pas obligatoire</a:t>
            </a:r>
          </a:p>
          <a:p>
            <a:pPr marL="1074738" marR="142875" indent="-279400">
              <a:spcAft>
                <a:spcPts val="1800"/>
              </a:spcAft>
              <a:buFont typeface="Wingdings" panose="05000000000000000000" pitchFamily="2" charset="2"/>
              <a:buChar char="ü"/>
              <a:tabLst>
                <a:tab pos="3590925" algn="l"/>
              </a:tabLst>
              <a:defRPr/>
            </a:pPr>
            <a:r>
              <a:rPr lang="fr-FR" sz="7200" b="1" dirty="0">
                <a:solidFill>
                  <a:srgbClr val="0E6AB4"/>
                </a:solidFill>
                <a:latin typeface="Montserrat" panose="00000500000000000000" pitchFamily="2" charset="0"/>
              </a:rPr>
              <a:t>Une visite médicale de reprise devra être programmée</a:t>
            </a:r>
          </a:p>
          <a:p>
            <a:pPr marL="0" indent="0">
              <a:buFont typeface="Arial" panose="020B0604020202020204" pitchFamily="34" charset="0"/>
              <a:buNone/>
            </a:pPr>
            <a:endParaRPr lang="fr-FR" sz="1600" b="1" dirty="0">
              <a:solidFill>
                <a:srgbClr val="BDA043"/>
              </a:solidFill>
              <a:latin typeface="Montserrat" panose="00000500000000000000" pitchFamily="2" charset="0"/>
            </a:endParaRPr>
          </a:p>
          <a:p>
            <a:pPr marL="0" indent="0">
              <a:buFont typeface="Arial" panose="020B0604020202020204" pitchFamily="34" charset="0"/>
              <a:buNone/>
            </a:pPr>
            <a:endParaRPr lang="fr-FR" sz="2400" dirty="0"/>
          </a:p>
        </p:txBody>
      </p:sp>
    </p:spTree>
    <p:extLst>
      <p:ext uri="{BB962C8B-B14F-4D97-AF65-F5344CB8AC3E}">
        <p14:creationId xmlns:p14="http://schemas.microsoft.com/office/powerpoint/2010/main" val="367803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a:extLst>
              <a:ext uri="{FF2B5EF4-FFF2-40B4-BE49-F238E27FC236}">
                <a16:creationId xmlns:a16="http://schemas.microsoft.com/office/drawing/2014/main" id="{FA8EA946-609F-19D2-32D9-65A2FBE05641}"/>
              </a:ext>
            </a:extLst>
          </p:cNvPr>
          <p:cNvSpPr>
            <a:spLocks noGrp="1"/>
          </p:cNvSpPr>
          <p:nvPr>
            <p:ph idx="1"/>
          </p:nvPr>
        </p:nvSpPr>
        <p:spPr>
          <a:xfrm>
            <a:off x="886535" y="359546"/>
            <a:ext cx="10584203" cy="1360612"/>
          </a:xfrm>
        </p:spPr>
        <p:txBody>
          <a:bodyPr vert="horz" lIns="91440" tIns="45720" rIns="91440" bIns="45720" rtlCol="0" anchor="b">
            <a:normAutofit fontScale="77500" lnSpcReduction="20000"/>
          </a:bodyPr>
          <a:lstStyle/>
          <a:p>
            <a:pPr marL="0" indent="0" algn="ctr">
              <a:spcBef>
                <a:spcPct val="0"/>
              </a:spcBef>
              <a:buNone/>
            </a:pPr>
            <a:r>
              <a:rPr lang="fr-FR" sz="4400" b="1" dirty="0">
                <a:solidFill>
                  <a:srgbClr val="0E6AB4"/>
                </a:solidFill>
                <a:latin typeface="Montserrat" panose="00000500000000000000" pitchFamily="2" charset="0"/>
                <a:ea typeface="+mj-ea"/>
                <a:cs typeface="+mj-cs"/>
              </a:rPr>
              <a:t>Vérification de l’aptitude </a:t>
            </a:r>
          </a:p>
          <a:p>
            <a:pPr marL="0" indent="0" algn="ctr">
              <a:spcBef>
                <a:spcPct val="0"/>
              </a:spcBef>
              <a:buNone/>
            </a:pPr>
            <a:r>
              <a:rPr lang="fr-FR" sz="4400" b="1" dirty="0">
                <a:solidFill>
                  <a:srgbClr val="0E6AB4"/>
                </a:solidFill>
                <a:latin typeface="Montserrat" panose="00000500000000000000" pitchFamily="2" charset="0"/>
                <a:ea typeface="+mj-ea"/>
                <a:cs typeface="+mj-cs"/>
              </a:rPr>
              <a:t>aux fonctions d’un agent </a:t>
            </a:r>
          </a:p>
          <a:p>
            <a:pPr marL="0" indent="0" algn="ctr">
              <a:spcBef>
                <a:spcPct val="0"/>
              </a:spcBef>
              <a:buNone/>
            </a:pPr>
            <a:r>
              <a:rPr lang="fr-FR" sz="4400" b="1" dirty="0">
                <a:solidFill>
                  <a:srgbClr val="0E6AB4"/>
                </a:solidFill>
                <a:latin typeface="Montserrat" panose="00000500000000000000" pitchFamily="2" charset="0"/>
                <a:ea typeface="+mj-ea"/>
                <a:cs typeface="+mj-cs"/>
              </a:rPr>
              <a:t>à épuisement de ses droits à congé maladie.</a:t>
            </a:r>
          </a:p>
        </p:txBody>
      </p:sp>
      <p:sp>
        <p:nvSpPr>
          <p:cNvPr id="2" name="Espace réservé du contenu 2">
            <a:extLst>
              <a:ext uri="{FF2B5EF4-FFF2-40B4-BE49-F238E27FC236}">
                <a16:creationId xmlns:a16="http://schemas.microsoft.com/office/drawing/2014/main" id="{B4F28EAA-4203-D4C3-CFF1-A561380F30DF}"/>
              </a:ext>
            </a:extLst>
          </p:cNvPr>
          <p:cNvSpPr txBox="1">
            <a:spLocks/>
          </p:cNvSpPr>
          <p:nvPr/>
        </p:nvSpPr>
        <p:spPr>
          <a:xfrm>
            <a:off x="648070" y="2381250"/>
            <a:ext cx="10967527" cy="4117204"/>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85775" indent="0">
              <a:lnSpc>
                <a:spcPct val="110000"/>
              </a:lnSpc>
              <a:spcBef>
                <a:spcPts val="0"/>
              </a:spcBef>
              <a:spcAft>
                <a:spcPts val="1800"/>
              </a:spcAft>
              <a:buNone/>
              <a:defRPr/>
            </a:pPr>
            <a:r>
              <a:rPr lang="fr-FR" sz="4400" b="1" dirty="0">
                <a:solidFill>
                  <a:srgbClr val="BDA043"/>
                </a:solidFill>
                <a:latin typeface="Montserrat" panose="00000500000000000000" pitchFamily="2" charset="0"/>
              </a:rPr>
              <a:t>La collectivité doit obligatoirement saisir le Conseil Médical Formation Restreinte.</a:t>
            </a:r>
          </a:p>
          <a:p>
            <a:pPr marL="0" indent="0">
              <a:lnSpc>
                <a:spcPct val="110000"/>
              </a:lnSpc>
              <a:spcBef>
                <a:spcPts val="0"/>
              </a:spcBef>
              <a:spcAft>
                <a:spcPts val="1800"/>
              </a:spcAft>
              <a:buNone/>
              <a:defRPr/>
            </a:pPr>
            <a:endParaRPr lang="fr-FR" sz="1700" b="1" dirty="0">
              <a:solidFill>
                <a:srgbClr val="BDA043"/>
              </a:solidFill>
              <a:latin typeface="Montserrat" panose="00000500000000000000" pitchFamily="2" charset="0"/>
            </a:endParaRPr>
          </a:p>
          <a:p>
            <a:pPr marL="1257300" indent="-628650">
              <a:lnSpc>
                <a:spcPct val="110000"/>
              </a:lnSpc>
              <a:spcBef>
                <a:spcPts val="0"/>
              </a:spcBef>
              <a:spcAft>
                <a:spcPts val="1800"/>
              </a:spcAft>
              <a:buFont typeface="Wingdings" panose="05000000000000000000" pitchFamily="2" charset="2"/>
              <a:buChar char="q"/>
              <a:defRPr/>
            </a:pPr>
            <a:r>
              <a:rPr lang="fr-FR" sz="4500" b="1" dirty="0">
                <a:solidFill>
                  <a:srgbClr val="0E6AB4"/>
                </a:solidFill>
                <a:latin typeface="Montserrat" panose="00000500000000000000" pitchFamily="2" charset="0"/>
              </a:rPr>
              <a:t>Soit environ 2 mois avant le terme du congé maladie, </a:t>
            </a:r>
          </a:p>
          <a:p>
            <a:pPr marL="1257300" indent="-628650">
              <a:lnSpc>
                <a:spcPct val="110000"/>
              </a:lnSpc>
              <a:spcBef>
                <a:spcPts val="0"/>
              </a:spcBef>
              <a:spcAft>
                <a:spcPts val="1800"/>
              </a:spcAft>
              <a:buFont typeface="Wingdings" panose="05000000000000000000" pitchFamily="2" charset="2"/>
              <a:buChar char="q"/>
              <a:defRPr/>
            </a:pPr>
            <a:r>
              <a:rPr lang="fr-FR" sz="4500" b="1" dirty="0">
                <a:solidFill>
                  <a:srgbClr val="0E6AB4"/>
                </a:solidFill>
                <a:latin typeface="Montserrat" panose="00000500000000000000" pitchFamily="2" charset="0"/>
              </a:rPr>
              <a:t>Soit si l’agent en arrêt de travail demande à reprendre son activité professionnelle à l’issue du congé maladie</a:t>
            </a:r>
          </a:p>
          <a:p>
            <a:pPr marL="0" indent="0">
              <a:buFont typeface="Arial" panose="020B0604020202020204" pitchFamily="34" charset="0"/>
              <a:buNone/>
            </a:pPr>
            <a:endParaRPr lang="fr-FR" sz="2400" dirty="0"/>
          </a:p>
        </p:txBody>
      </p:sp>
    </p:spTree>
    <p:extLst>
      <p:ext uri="{BB962C8B-B14F-4D97-AF65-F5344CB8AC3E}">
        <p14:creationId xmlns:p14="http://schemas.microsoft.com/office/powerpoint/2010/main" val="3961935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a:extLst>
              <a:ext uri="{FF2B5EF4-FFF2-40B4-BE49-F238E27FC236}">
                <a16:creationId xmlns:a16="http://schemas.microsoft.com/office/drawing/2014/main" id="{FA8EA946-609F-19D2-32D9-65A2FBE05641}"/>
              </a:ext>
            </a:extLst>
          </p:cNvPr>
          <p:cNvSpPr>
            <a:spLocks noGrp="1"/>
          </p:cNvSpPr>
          <p:nvPr>
            <p:ph idx="1"/>
          </p:nvPr>
        </p:nvSpPr>
        <p:spPr>
          <a:xfrm>
            <a:off x="886535" y="791156"/>
            <a:ext cx="10584203" cy="1142419"/>
          </a:xfrm>
        </p:spPr>
        <p:txBody>
          <a:bodyPr vert="horz" lIns="91440" tIns="45720" rIns="91440" bIns="45720" rtlCol="0" anchor="b">
            <a:normAutofit fontScale="70000" lnSpcReduction="20000"/>
          </a:bodyPr>
          <a:lstStyle/>
          <a:p>
            <a:pPr marL="0" indent="0" algn="ctr">
              <a:spcBef>
                <a:spcPct val="0"/>
              </a:spcBef>
              <a:buNone/>
            </a:pPr>
            <a:r>
              <a:rPr lang="fr-FR" sz="4400" b="1" dirty="0">
                <a:solidFill>
                  <a:srgbClr val="0E6AB4"/>
                </a:solidFill>
                <a:latin typeface="Montserrat" panose="00000500000000000000" pitchFamily="2" charset="0"/>
                <a:ea typeface="+mj-ea"/>
                <a:cs typeface="+mj-cs"/>
              </a:rPr>
              <a:t>Vérification de la justification de la prolongation de l’arrêt de travail d’un agent en CITIS                           </a:t>
            </a:r>
          </a:p>
        </p:txBody>
      </p:sp>
      <p:sp>
        <p:nvSpPr>
          <p:cNvPr id="2" name="Espace réservé du contenu 2">
            <a:extLst>
              <a:ext uri="{FF2B5EF4-FFF2-40B4-BE49-F238E27FC236}">
                <a16:creationId xmlns:a16="http://schemas.microsoft.com/office/drawing/2014/main" id="{B4F28EAA-4203-D4C3-CFF1-A561380F30DF}"/>
              </a:ext>
            </a:extLst>
          </p:cNvPr>
          <p:cNvSpPr txBox="1">
            <a:spLocks/>
          </p:cNvSpPr>
          <p:nvPr/>
        </p:nvSpPr>
        <p:spPr>
          <a:xfrm>
            <a:off x="1102235" y="2457006"/>
            <a:ext cx="10442340" cy="29604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2913" indent="-442913">
              <a:lnSpc>
                <a:spcPct val="110000"/>
              </a:lnSpc>
              <a:spcBef>
                <a:spcPts val="0"/>
              </a:spcBef>
              <a:spcAft>
                <a:spcPts val="1800"/>
              </a:spcAft>
              <a:buFont typeface="Wingdings" panose="05000000000000000000" pitchFamily="2" charset="2"/>
              <a:buChar char="q"/>
              <a:defRPr/>
            </a:pPr>
            <a:r>
              <a:rPr lang="fr-FR" sz="2600" b="1" dirty="0">
                <a:solidFill>
                  <a:srgbClr val="BDA043"/>
                </a:solidFill>
                <a:latin typeface="Montserrat" panose="00000500000000000000" pitchFamily="2" charset="0"/>
              </a:rPr>
              <a:t>Possible à partir de 6 mois d’arrêt de travail au titre d’un accident de service, d’une maladie professionnelle ou d’une maladie imputable au service</a:t>
            </a:r>
          </a:p>
          <a:p>
            <a:pPr marL="442913" indent="-442913">
              <a:lnSpc>
                <a:spcPct val="110000"/>
              </a:lnSpc>
              <a:spcBef>
                <a:spcPts val="0"/>
              </a:spcBef>
              <a:spcAft>
                <a:spcPts val="1800"/>
              </a:spcAft>
              <a:buFont typeface="Wingdings" panose="05000000000000000000" pitchFamily="2" charset="2"/>
              <a:buChar char="q"/>
              <a:defRPr/>
            </a:pPr>
            <a:r>
              <a:rPr lang="fr-FR" sz="2600" b="1" dirty="0">
                <a:solidFill>
                  <a:srgbClr val="BDA043"/>
                </a:solidFill>
                <a:latin typeface="Montserrat" panose="00000500000000000000" pitchFamily="2" charset="0"/>
              </a:rPr>
              <a:t>Obligatoire au bout d’un an d’arrêt de travail en CITIS</a:t>
            </a:r>
          </a:p>
          <a:p>
            <a:pPr marL="0" indent="0">
              <a:buFont typeface="Arial" panose="020B0604020202020204" pitchFamily="34" charset="0"/>
              <a:buNone/>
            </a:pPr>
            <a:endParaRPr lang="fr-FR" sz="1600" b="1" dirty="0">
              <a:solidFill>
                <a:srgbClr val="BDA043"/>
              </a:solidFill>
              <a:latin typeface="Montserrat" panose="00000500000000000000" pitchFamily="2" charset="0"/>
            </a:endParaRPr>
          </a:p>
          <a:p>
            <a:pPr marL="0" indent="0">
              <a:buFont typeface="Arial" panose="020B0604020202020204" pitchFamily="34" charset="0"/>
              <a:buNone/>
            </a:pPr>
            <a:endParaRPr lang="fr-FR" sz="2400" dirty="0"/>
          </a:p>
        </p:txBody>
      </p:sp>
    </p:spTree>
    <p:extLst>
      <p:ext uri="{BB962C8B-B14F-4D97-AF65-F5344CB8AC3E}">
        <p14:creationId xmlns:p14="http://schemas.microsoft.com/office/powerpoint/2010/main" val="2762511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a:extLst>
              <a:ext uri="{FF2B5EF4-FFF2-40B4-BE49-F238E27FC236}">
                <a16:creationId xmlns:a16="http://schemas.microsoft.com/office/drawing/2014/main" id="{FA8EA946-609F-19D2-32D9-65A2FBE05641}"/>
              </a:ext>
            </a:extLst>
          </p:cNvPr>
          <p:cNvSpPr>
            <a:spLocks noGrp="1"/>
          </p:cNvSpPr>
          <p:nvPr>
            <p:ph idx="1"/>
          </p:nvPr>
        </p:nvSpPr>
        <p:spPr>
          <a:xfrm>
            <a:off x="886535" y="791156"/>
            <a:ext cx="10584203" cy="929002"/>
          </a:xfrm>
        </p:spPr>
        <p:txBody>
          <a:bodyPr vert="horz" lIns="91440" tIns="45720" rIns="91440" bIns="45720" rtlCol="0" anchor="b">
            <a:normAutofit fontScale="92500"/>
          </a:bodyPr>
          <a:lstStyle/>
          <a:p>
            <a:pPr marL="0" indent="0" algn="ctr">
              <a:spcBef>
                <a:spcPct val="0"/>
              </a:spcBef>
              <a:buNone/>
            </a:pPr>
            <a:r>
              <a:rPr lang="fr-FR" sz="4400" b="1" dirty="0">
                <a:solidFill>
                  <a:srgbClr val="0E6AB4"/>
                </a:solidFill>
                <a:latin typeface="Montserrat" panose="00000500000000000000" pitchFamily="2" charset="0"/>
                <a:ea typeface="+mj-ea"/>
                <a:cs typeface="+mj-cs"/>
              </a:rPr>
              <a:t>L’aptitude aux fonctions d’un agent</a:t>
            </a:r>
          </a:p>
        </p:txBody>
      </p:sp>
      <p:sp>
        <p:nvSpPr>
          <p:cNvPr id="2" name="Espace réservé du contenu 2">
            <a:extLst>
              <a:ext uri="{FF2B5EF4-FFF2-40B4-BE49-F238E27FC236}">
                <a16:creationId xmlns:a16="http://schemas.microsoft.com/office/drawing/2014/main" id="{B4F28EAA-4203-D4C3-CFF1-A561380F30DF}"/>
              </a:ext>
            </a:extLst>
          </p:cNvPr>
          <p:cNvSpPr txBox="1">
            <a:spLocks/>
          </p:cNvSpPr>
          <p:nvPr/>
        </p:nvSpPr>
        <p:spPr>
          <a:xfrm>
            <a:off x="1137746" y="2068607"/>
            <a:ext cx="10442340" cy="44032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2913" indent="-442913">
              <a:lnSpc>
                <a:spcPct val="110000"/>
              </a:lnSpc>
              <a:spcBef>
                <a:spcPts val="0"/>
              </a:spcBef>
              <a:spcAft>
                <a:spcPts val="1800"/>
              </a:spcAft>
              <a:buFont typeface="Wingdings" panose="05000000000000000000" pitchFamily="2" charset="2"/>
              <a:buChar char="q"/>
              <a:defRPr/>
            </a:pPr>
            <a:r>
              <a:rPr lang="fr-FR" sz="2600" b="1" dirty="0">
                <a:solidFill>
                  <a:srgbClr val="BDA043"/>
                </a:solidFill>
                <a:latin typeface="Montserrat" panose="00000500000000000000" pitchFamily="2" charset="0"/>
              </a:rPr>
              <a:t>Avec AMENAGEMENT DE POSTE</a:t>
            </a:r>
          </a:p>
          <a:p>
            <a:pPr marL="719138" indent="-325438">
              <a:buFont typeface="Wingdings" panose="05000000000000000000" pitchFamily="2" charset="2"/>
              <a:buChar char="ü"/>
            </a:pPr>
            <a:r>
              <a:rPr lang="fr-FR" sz="2400" b="1" dirty="0">
                <a:solidFill>
                  <a:srgbClr val="0E6AB4"/>
                </a:solidFill>
                <a:latin typeface="Montserrat" panose="00000500000000000000" pitchFamily="2" charset="0"/>
              </a:rPr>
              <a:t>Compétence du médecin du travail</a:t>
            </a:r>
          </a:p>
          <a:p>
            <a:pPr marL="393700" indent="0">
              <a:buNone/>
            </a:pPr>
            <a:endParaRPr lang="fr-FR" sz="2400" b="1" dirty="0">
              <a:solidFill>
                <a:srgbClr val="0E6AB4"/>
              </a:solidFill>
              <a:latin typeface="Montserrat" panose="00000500000000000000" pitchFamily="2" charset="0"/>
            </a:endParaRPr>
          </a:p>
          <a:p>
            <a:pPr marL="442913" indent="-442913">
              <a:lnSpc>
                <a:spcPct val="110000"/>
              </a:lnSpc>
              <a:spcBef>
                <a:spcPts val="0"/>
              </a:spcBef>
              <a:spcAft>
                <a:spcPts val="1800"/>
              </a:spcAft>
              <a:buFont typeface="Wingdings" panose="05000000000000000000" pitchFamily="2" charset="2"/>
              <a:buChar char="q"/>
              <a:defRPr/>
            </a:pPr>
            <a:r>
              <a:rPr lang="fr-FR" sz="2600" b="1" dirty="0">
                <a:solidFill>
                  <a:srgbClr val="BDA043"/>
                </a:solidFill>
                <a:latin typeface="Montserrat" panose="00000500000000000000" pitchFamily="2" charset="0"/>
              </a:rPr>
              <a:t>Reprise à TEMPS PARTIEL THERAPEUTIQUE</a:t>
            </a:r>
          </a:p>
          <a:p>
            <a:pPr marL="719138" indent="-325438">
              <a:buFont typeface="Wingdings" panose="05000000000000000000" pitchFamily="2" charset="2"/>
              <a:buChar char="ü"/>
            </a:pPr>
            <a:r>
              <a:rPr lang="fr-FR" sz="2400" b="1" dirty="0">
                <a:solidFill>
                  <a:srgbClr val="0E6AB4"/>
                </a:solidFill>
                <a:latin typeface="Montserrat" panose="00000500000000000000" pitchFamily="2" charset="0"/>
              </a:rPr>
              <a:t> Gestion par la collectivité (médecin agréé)</a:t>
            </a:r>
          </a:p>
          <a:p>
            <a:pPr marL="1252538" indent="-457200"/>
            <a:r>
              <a:rPr lang="fr-FR" sz="1800" b="1" dirty="0">
                <a:solidFill>
                  <a:srgbClr val="0E6AB4"/>
                </a:solidFill>
                <a:latin typeface="Montserrat" panose="00000500000000000000" pitchFamily="2" charset="0"/>
              </a:rPr>
              <a:t>Octroi d’une 1</a:t>
            </a:r>
            <a:r>
              <a:rPr lang="fr-FR" sz="1800" b="1" baseline="30000" dirty="0">
                <a:solidFill>
                  <a:srgbClr val="0E6AB4"/>
                </a:solidFill>
                <a:latin typeface="Montserrat" panose="00000500000000000000" pitchFamily="2" charset="0"/>
              </a:rPr>
              <a:t>ère</a:t>
            </a:r>
            <a:r>
              <a:rPr lang="fr-FR" sz="1800" b="1" dirty="0">
                <a:solidFill>
                  <a:srgbClr val="0E6AB4"/>
                </a:solidFill>
                <a:latin typeface="Montserrat" panose="00000500000000000000" pitchFamily="2" charset="0"/>
              </a:rPr>
              <a:t> période (de 1 à 3 mois) de TPT sur demande de l’agent et du médecin traitant</a:t>
            </a:r>
          </a:p>
          <a:p>
            <a:pPr marL="1252538" indent="-457200"/>
            <a:r>
              <a:rPr lang="fr-FR" sz="1800" b="1" dirty="0">
                <a:solidFill>
                  <a:srgbClr val="0E6AB4"/>
                </a:solidFill>
                <a:latin typeface="Montserrat" panose="00000500000000000000" pitchFamily="2" charset="0"/>
              </a:rPr>
              <a:t>Prolongations (3 fois 3 mois) sur expertise réalisée par un médecin agréé à la demande de la Collectivité</a:t>
            </a:r>
          </a:p>
          <a:p>
            <a:pPr marL="0" indent="0">
              <a:buFont typeface="Arial" panose="020B0604020202020204" pitchFamily="34" charset="0"/>
              <a:buNone/>
            </a:pPr>
            <a:endParaRPr lang="fr-FR" sz="2400" dirty="0"/>
          </a:p>
        </p:txBody>
      </p:sp>
    </p:spTree>
    <p:extLst>
      <p:ext uri="{BB962C8B-B14F-4D97-AF65-F5344CB8AC3E}">
        <p14:creationId xmlns:p14="http://schemas.microsoft.com/office/powerpoint/2010/main" val="4235115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a:extLst>
              <a:ext uri="{FF2B5EF4-FFF2-40B4-BE49-F238E27FC236}">
                <a16:creationId xmlns:a16="http://schemas.microsoft.com/office/drawing/2014/main" id="{FA8EA946-609F-19D2-32D9-65A2FBE05641}"/>
              </a:ext>
            </a:extLst>
          </p:cNvPr>
          <p:cNvSpPr>
            <a:spLocks noGrp="1"/>
          </p:cNvSpPr>
          <p:nvPr>
            <p:ph idx="1"/>
          </p:nvPr>
        </p:nvSpPr>
        <p:spPr>
          <a:xfrm>
            <a:off x="803898" y="416695"/>
            <a:ext cx="10584203" cy="524338"/>
          </a:xfrm>
        </p:spPr>
        <p:txBody>
          <a:bodyPr vert="horz" lIns="91440" tIns="45720" rIns="91440" bIns="45720" rtlCol="0" anchor="b">
            <a:normAutofit lnSpcReduction="10000"/>
          </a:bodyPr>
          <a:lstStyle/>
          <a:p>
            <a:pPr marL="0" indent="0" algn="ctr">
              <a:spcBef>
                <a:spcPct val="0"/>
              </a:spcBef>
              <a:buNone/>
            </a:pPr>
            <a:r>
              <a:rPr lang="fr-FR" sz="3200" b="1" dirty="0">
                <a:solidFill>
                  <a:srgbClr val="0E6AB4"/>
                </a:solidFill>
                <a:latin typeface="Montserrat" panose="00000500000000000000" pitchFamily="2" charset="0"/>
                <a:ea typeface="+mj-ea"/>
                <a:cs typeface="+mj-cs"/>
              </a:rPr>
              <a:t>LES DIFFERENTS CAS D’INAPTITUDE</a:t>
            </a:r>
          </a:p>
        </p:txBody>
      </p:sp>
      <p:sp>
        <p:nvSpPr>
          <p:cNvPr id="2" name="Espace réservé du contenu 2">
            <a:extLst>
              <a:ext uri="{FF2B5EF4-FFF2-40B4-BE49-F238E27FC236}">
                <a16:creationId xmlns:a16="http://schemas.microsoft.com/office/drawing/2014/main" id="{B4F28EAA-4203-D4C3-CFF1-A561380F30DF}"/>
              </a:ext>
            </a:extLst>
          </p:cNvPr>
          <p:cNvSpPr txBox="1">
            <a:spLocks/>
          </p:cNvSpPr>
          <p:nvPr/>
        </p:nvSpPr>
        <p:spPr>
          <a:xfrm>
            <a:off x="612559" y="1058939"/>
            <a:ext cx="11185864" cy="5217573"/>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2913" indent="-442913">
              <a:lnSpc>
                <a:spcPct val="110000"/>
              </a:lnSpc>
              <a:spcBef>
                <a:spcPts val="0"/>
              </a:spcBef>
              <a:spcAft>
                <a:spcPts val="600"/>
              </a:spcAft>
              <a:buFont typeface="Wingdings" panose="05000000000000000000" pitchFamily="2" charset="2"/>
              <a:buChar char="q"/>
              <a:defRPr/>
            </a:pPr>
            <a:endParaRPr lang="fr-FR" sz="8000" b="1" dirty="0">
              <a:solidFill>
                <a:schemeClr val="accent5">
                  <a:lumMod val="75000"/>
                </a:schemeClr>
              </a:solidFill>
              <a:latin typeface="Montserrat" panose="00000500000000000000" pitchFamily="2" charset="0"/>
            </a:endParaRPr>
          </a:p>
          <a:p>
            <a:pPr marL="442913" indent="-442913">
              <a:lnSpc>
                <a:spcPct val="110000"/>
              </a:lnSpc>
              <a:spcBef>
                <a:spcPts val="0"/>
              </a:spcBef>
              <a:spcAft>
                <a:spcPts val="600"/>
              </a:spcAft>
              <a:buFont typeface="Wingdings" panose="05000000000000000000" pitchFamily="2" charset="2"/>
              <a:buChar char="q"/>
              <a:defRPr/>
            </a:pPr>
            <a:r>
              <a:rPr lang="fr-FR" sz="8000" b="1" dirty="0">
                <a:solidFill>
                  <a:schemeClr val="accent5">
                    <a:lumMod val="75000"/>
                  </a:schemeClr>
                </a:solidFill>
                <a:latin typeface="Montserrat" panose="00000500000000000000" pitchFamily="2" charset="0"/>
              </a:rPr>
              <a:t>Les fonctionnaires TITULAIRES à temps complet ou non complet (&lt; 28 h)</a:t>
            </a:r>
          </a:p>
          <a:p>
            <a:pPr marL="630238">
              <a:lnSpc>
                <a:spcPct val="110000"/>
              </a:lnSpc>
              <a:spcBef>
                <a:spcPts val="0"/>
              </a:spcBef>
              <a:spcAft>
                <a:spcPts val="600"/>
              </a:spcAft>
              <a:buFont typeface="Wingdings" panose="05000000000000000000" pitchFamily="2" charset="2"/>
              <a:buChar char="Ø"/>
              <a:defRPr/>
            </a:pPr>
            <a:r>
              <a:rPr lang="fr-FR" sz="7200" b="1" dirty="0">
                <a:solidFill>
                  <a:srgbClr val="BDA043"/>
                </a:solidFill>
                <a:latin typeface="Montserrat" panose="00000500000000000000" pitchFamily="2" charset="0"/>
              </a:rPr>
              <a:t>L’inaptitude</a:t>
            </a:r>
            <a:r>
              <a:rPr lang="fr-FR" sz="9600" b="1" dirty="0">
                <a:solidFill>
                  <a:schemeClr val="accent5">
                    <a:lumMod val="75000"/>
                  </a:schemeClr>
                </a:solidFill>
                <a:latin typeface="Montserrat" panose="00000500000000000000" pitchFamily="2" charset="0"/>
              </a:rPr>
              <a:t> </a:t>
            </a:r>
            <a:r>
              <a:rPr lang="fr-FR" sz="7200" b="1" dirty="0">
                <a:solidFill>
                  <a:srgbClr val="BDA043"/>
                </a:solidFill>
                <a:latin typeface="Montserrat" panose="00000500000000000000" pitchFamily="2" charset="0"/>
              </a:rPr>
              <a:t>TEMPORAIRE aux fonctions </a:t>
            </a:r>
            <a:r>
              <a:rPr lang="fr-FR" sz="7200" dirty="0">
                <a:solidFill>
                  <a:srgbClr val="BDA043"/>
                </a:solidFill>
                <a:latin typeface="Montserrat" panose="00000500000000000000" pitchFamily="2" charset="0"/>
              </a:rPr>
              <a:t>:</a:t>
            </a:r>
          </a:p>
          <a:p>
            <a:pPr marL="896938">
              <a:lnSpc>
                <a:spcPct val="110000"/>
              </a:lnSpc>
              <a:spcBef>
                <a:spcPts val="0"/>
              </a:spcBef>
              <a:spcAft>
                <a:spcPts val="600"/>
              </a:spcAft>
              <a:buFont typeface="Wingdings" panose="05000000000000000000" pitchFamily="2" charset="2"/>
              <a:buChar char="§"/>
              <a:tabLst>
                <a:tab pos="896938" algn="l"/>
              </a:tabLst>
              <a:defRPr/>
            </a:pPr>
            <a:r>
              <a:rPr lang="fr-FR" sz="6400" dirty="0">
                <a:latin typeface="Montserrat" panose="00000500000000000000" pitchFamily="2" charset="0"/>
              </a:rPr>
              <a:t>Maintien en congé maladie (CMO, CLM/CGM, CLD)</a:t>
            </a:r>
          </a:p>
          <a:p>
            <a:pPr marL="896938">
              <a:lnSpc>
                <a:spcPct val="110000"/>
              </a:lnSpc>
              <a:spcBef>
                <a:spcPts val="0"/>
              </a:spcBef>
              <a:spcAft>
                <a:spcPts val="2400"/>
              </a:spcAft>
              <a:buFont typeface="Wingdings" panose="05000000000000000000" pitchFamily="2" charset="2"/>
              <a:buChar char="§"/>
              <a:tabLst>
                <a:tab pos="896938" algn="l"/>
              </a:tabLst>
              <a:defRPr/>
            </a:pPr>
            <a:r>
              <a:rPr lang="fr-FR" sz="6400" dirty="0">
                <a:latin typeface="Montserrat" panose="00000500000000000000" pitchFamily="2" charset="0"/>
              </a:rPr>
              <a:t>Placement en </a:t>
            </a:r>
            <a:r>
              <a:rPr lang="fr-FR" sz="7200" b="1" dirty="0">
                <a:latin typeface="Montserrat" panose="00000500000000000000" pitchFamily="2" charset="0"/>
              </a:rPr>
              <a:t>disponibilité d’office pour raison de santé </a:t>
            </a:r>
            <a:r>
              <a:rPr lang="fr-FR" sz="6400" dirty="0">
                <a:latin typeface="Montserrat" panose="00000500000000000000" pitchFamily="2" charset="0"/>
              </a:rPr>
              <a:t>(si droits à congé maladie épuisés)</a:t>
            </a:r>
            <a:endParaRPr lang="fr-FR" sz="3800" dirty="0">
              <a:latin typeface="Montserrat" panose="00000500000000000000" pitchFamily="2" charset="0"/>
            </a:endParaRPr>
          </a:p>
          <a:p>
            <a:pPr marL="630238">
              <a:lnSpc>
                <a:spcPct val="110000"/>
              </a:lnSpc>
              <a:spcBef>
                <a:spcPts val="0"/>
              </a:spcBef>
              <a:spcAft>
                <a:spcPts val="600"/>
              </a:spcAft>
              <a:buFont typeface="Wingdings" panose="05000000000000000000" pitchFamily="2" charset="2"/>
              <a:buChar char="Ø"/>
              <a:defRPr/>
            </a:pPr>
            <a:r>
              <a:rPr lang="fr-FR" sz="7200" b="1" dirty="0">
                <a:solidFill>
                  <a:srgbClr val="BDA043"/>
                </a:solidFill>
                <a:latin typeface="Montserrat" panose="00000500000000000000" pitchFamily="2" charset="0"/>
              </a:rPr>
              <a:t>L’inaptitude TOTALE ET DEFINITIVE :</a:t>
            </a:r>
          </a:p>
          <a:p>
            <a:pPr marL="401638" indent="0">
              <a:lnSpc>
                <a:spcPct val="110000"/>
              </a:lnSpc>
              <a:spcBef>
                <a:spcPts val="0"/>
              </a:spcBef>
              <a:spcAft>
                <a:spcPts val="600"/>
              </a:spcAft>
              <a:buNone/>
              <a:defRPr/>
            </a:pPr>
            <a:endParaRPr lang="fr-FR" sz="3600" b="1" dirty="0">
              <a:solidFill>
                <a:srgbClr val="BDA043"/>
              </a:solidFill>
              <a:latin typeface="Montserrat" panose="00000500000000000000" pitchFamily="2" charset="0"/>
            </a:endParaRPr>
          </a:p>
          <a:p>
            <a:pPr marL="808038">
              <a:lnSpc>
                <a:spcPct val="110000"/>
              </a:lnSpc>
              <a:spcBef>
                <a:spcPts val="0"/>
              </a:spcBef>
              <a:spcAft>
                <a:spcPts val="600"/>
              </a:spcAft>
              <a:buFont typeface="Wingdings" panose="05000000000000000000" pitchFamily="2" charset="2"/>
              <a:buChar char="§"/>
              <a:defRPr/>
            </a:pPr>
            <a:r>
              <a:rPr lang="fr-FR" sz="7200" b="1" dirty="0">
                <a:latin typeface="Montserrat" panose="00000500000000000000" pitchFamily="2" charset="0"/>
              </a:rPr>
              <a:t>aux fonctions </a:t>
            </a:r>
            <a:r>
              <a:rPr lang="fr-FR" sz="7200" b="1" u="sng" dirty="0">
                <a:latin typeface="Montserrat" panose="00000500000000000000" pitchFamily="2" charset="0"/>
              </a:rPr>
              <a:t>mais pas à toutes </a:t>
            </a:r>
            <a:r>
              <a:rPr lang="fr-FR" sz="7200" b="1" dirty="0">
                <a:latin typeface="Montserrat" panose="00000500000000000000" pitchFamily="2" charset="0"/>
              </a:rPr>
              <a:t>les fonctions du grade </a:t>
            </a:r>
            <a:r>
              <a:rPr lang="fr-FR" sz="7200" b="1" dirty="0">
                <a:latin typeface="Montserrat" panose="00000500000000000000" pitchFamily="2" charset="0"/>
                <a:sym typeface="Wingdings" panose="05000000000000000000" pitchFamily="2" charset="2"/>
              </a:rPr>
              <a:t> </a:t>
            </a:r>
            <a:r>
              <a:rPr lang="fr-FR" sz="6400" dirty="0">
                <a:latin typeface="Montserrat" panose="00000500000000000000" pitchFamily="2" charset="0"/>
                <a:sym typeface="Wingdings" panose="05000000000000000000" pitchFamily="2" charset="2"/>
              </a:rPr>
              <a:t>Changement d’affectation</a:t>
            </a:r>
          </a:p>
          <a:p>
            <a:pPr marL="808038">
              <a:lnSpc>
                <a:spcPct val="110000"/>
              </a:lnSpc>
              <a:spcBef>
                <a:spcPts val="0"/>
              </a:spcBef>
              <a:spcAft>
                <a:spcPts val="600"/>
              </a:spcAft>
              <a:buFont typeface="Wingdings" panose="05000000000000000000" pitchFamily="2" charset="2"/>
              <a:buChar char="§"/>
              <a:defRPr/>
            </a:pPr>
            <a:endParaRPr lang="fr-FR" sz="6400" dirty="0">
              <a:latin typeface="Montserrat" panose="00000500000000000000" pitchFamily="2" charset="0"/>
              <a:sym typeface="Wingdings" panose="05000000000000000000" pitchFamily="2" charset="2"/>
            </a:endParaRPr>
          </a:p>
          <a:p>
            <a:pPr marL="808038">
              <a:lnSpc>
                <a:spcPct val="110000"/>
              </a:lnSpc>
              <a:spcBef>
                <a:spcPts val="0"/>
              </a:spcBef>
              <a:spcAft>
                <a:spcPts val="600"/>
              </a:spcAft>
              <a:buFont typeface="Wingdings" panose="05000000000000000000" pitchFamily="2" charset="2"/>
              <a:buChar char="§"/>
              <a:defRPr/>
            </a:pPr>
            <a:r>
              <a:rPr lang="fr-FR" sz="7200" b="1" dirty="0">
                <a:latin typeface="Montserrat" panose="00000500000000000000" pitchFamily="2" charset="0"/>
              </a:rPr>
              <a:t>à toutes les fonctions du grade </a:t>
            </a:r>
            <a:r>
              <a:rPr lang="fr-FR" sz="7200" b="1" dirty="0">
                <a:latin typeface="Montserrat" panose="00000500000000000000" pitchFamily="2" charset="0"/>
                <a:sym typeface="Wingdings" panose="05000000000000000000" pitchFamily="2" charset="2"/>
              </a:rPr>
              <a:t> </a:t>
            </a:r>
            <a:r>
              <a:rPr lang="fr-FR" sz="6400" dirty="0">
                <a:latin typeface="Montserrat" panose="00000500000000000000" pitchFamily="2" charset="0"/>
                <a:sym typeface="Wingdings" panose="05000000000000000000" pitchFamily="2" charset="2"/>
              </a:rPr>
              <a:t>Procédures PPR et Reclassement dans un autre cadre d’emploi</a:t>
            </a:r>
          </a:p>
          <a:p>
            <a:pPr marL="579438" indent="0">
              <a:lnSpc>
                <a:spcPct val="110000"/>
              </a:lnSpc>
              <a:spcBef>
                <a:spcPts val="0"/>
              </a:spcBef>
              <a:spcAft>
                <a:spcPts val="600"/>
              </a:spcAft>
              <a:buNone/>
              <a:defRPr/>
            </a:pPr>
            <a:endParaRPr lang="fr-FR" sz="6400" dirty="0">
              <a:latin typeface="Montserrat" panose="00000500000000000000" pitchFamily="2" charset="0"/>
            </a:endParaRPr>
          </a:p>
          <a:p>
            <a:pPr marL="808038" indent="-227013">
              <a:lnSpc>
                <a:spcPct val="110000"/>
              </a:lnSpc>
              <a:spcBef>
                <a:spcPts val="0"/>
              </a:spcBef>
              <a:spcAft>
                <a:spcPts val="600"/>
              </a:spcAft>
              <a:buFont typeface="Wingdings" panose="05000000000000000000" pitchFamily="2" charset="2"/>
              <a:buChar char="§"/>
              <a:defRPr/>
            </a:pPr>
            <a:r>
              <a:rPr lang="fr-FR" sz="7200" b="1" dirty="0">
                <a:latin typeface="Montserrat" panose="00000500000000000000" pitchFamily="2" charset="0"/>
              </a:rPr>
              <a:t>à TOUTES fonctions </a:t>
            </a:r>
          </a:p>
          <a:p>
            <a:pPr marL="581025" indent="0">
              <a:lnSpc>
                <a:spcPct val="110000"/>
              </a:lnSpc>
              <a:spcBef>
                <a:spcPts val="0"/>
              </a:spcBef>
              <a:spcAft>
                <a:spcPts val="600"/>
              </a:spcAft>
              <a:buNone/>
              <a:defRPr/>
            </a:pPr>
            <a:r>
              <a:rPr lang="fr-FR" sz="6400" b="1" dirty="0">
                <a:latin typeface="Montserrat" panose="00000500000000000000" pitchFamily="2" charset="0"/>
                <a:sym typeface="Wingdings" panose="05000000000000000000" pitchFamily="2" charset="2"/>
              </a:rPr>
              <a:t>     </a:t>
            </a:r>
            <a:r>
              <a:rPr lang="fr-FR" sz="6400" dirty="0">
                <a:latin typeface="Montserrat" panose="00000500000000000000" pitchFamily="2" charset="0"/>
                <a:sym typeface="Wingdings" panose="05000000000000000000" pitchFamily="2" charset="2"/>
              </a:rPr>
              <a:t>Fonctionnaires à temps complet : Procédure de </a:t>
            </a:r>
            <a:r>
              <a:rPr lang="fr-FR" sz="6400" b="1" dirty="0">
                <a:latin typeface="Montserrat" panose="00000500000000000000" pitchFamily="2" charset="0"/>
                <a:sym typeface="Wingdings" panose="05000000000000000000" pitchFamily="2" charset="2"/>
              </a:rPr>
              <a:t>retraite pour invalidité</a:t>
            </a:r>
          </a:p>
          <a:p>
            <a:pPr marL="581025" indent="0">
              <a:lnSpc>
                <a:spcPct val="110000"/>
              </a:lnSpc>
              <a:spcBef>
                <a:spcPts val="0"/>
              </a:spcBef>
              <a:spcAft>
                <a:spcPts val="600"/>
              </a:spcAft>
              <a:buNone/>
              <a:defRPr/>
            </a:pPr>
            <a:r>
              <a:rPr lang="fr-FR" sz="6400" b="1" dirty="0">
                <a:latin typeface="Montserrat" panose="00000500000000000000" pitchFamily="2" charset="0"/>
                <a:sym typeface="Wingdings" panose="05000000000000000000" pitchFamily="2" charset="2"/>
              </a:rPr>
              <a:t>     </a:t>
            </a:r>
            <a:r>
              <a:rPr lang="fr-FR" sz="6400" dirty="0">
                <a:latin typeface="Montserrat" panose="00000500000000000000" pitchFamily="2" charset="0"/>
                <a:sym typeface="Wingdings" panose="05000000000000000000" pitchFamily="2" charset="2"/>
              </a:rPr>
              <a:t>Fonctionnaires à temps non complet : Procédure de </a:t>
            </a:r>
            <a:r>
              <a:rPr lang="fr-FR" sz="6400" b="1" dirty="0">
                <a:latin typeface="Montserrat" panose="00000500000000000000" pitchFamily="2" charset="0"/>
                <a:sym typeface="Wingdings" panose="05000000000000000000" pitchFamily="2" charset="2"/>
              </a:rPr>
              <a:t>licenciement pour inaptitude physique</a:t>
            </a:r>
          </a:p>
          <a:p>
            <a:pPr marL="896938">
              <a:lnSpc>
                <a:spcPct val="110000"/>
              </a:lnSpc>
              <a:spcBef>
                <a:spcPts val="0"/>
              </a:spcBef>
              <a:spcAft>
                <a:spcPts val="1800"/>
              </a:spcAft>
              <a:buFont typeface="Wingdings" panose="05000000000000000000" pitchFamily="2" charset="2"/>
              <a:buChar char="ü"/>
              <a:defRPr/>
            </a:pPr>
            <a:endParaRPr lang="fr-FR" sz="3800" b="1" dirty="0">
              <a:solidFill>
                <a:srgbClr val="BDA043"/>
              </a:solidFill>
              <a:latin typeface="Montserrat" panose="00000500000000000000" pitchFamily="2" charset="0"/>
            </a:endParaRPr>
          </a:p>
          <a:p>
            <a:pPr marL="0" indent="0">
              <a:buFont typeface="Arial" panose="020B0604020202020204" pitchFamily="34" charset="0"/>
              <a:buNone/>
            </a:pPr>
            <a:endParaRPr lang="fr-FR" sz="2400" dirty="0"/>
          </a:p>
        </p:txBody>
      </p:sp>
    </p:spTree>
    <p:extLst>
      <p:ext uri="{BB962C8B-B14F-4D97-AF65-F5344CB8AC3E}">
        <p14:creationId xmlns:p14="http://schemas.microsoft.com/office/powerpoint/2010/main" val="4093331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a:extLst>
              <a:ext uri="{FF2B5EF4-FFF2-40B4-BE49-F238E27FC236}">
                <a16:creationId xmlns:a16="http://schemas.microsoft.com/office/drawing/2014/main" id="{FA8EA946-609F-19D2-32D9-65A2FBE05641}"/>
              </a:ext>
            </a:extLst>
          </p:cNvPr>
          <p:cNvSpPr>
            <a:spLocks noGrp="1"/>
          </p:cNvSpPr>
          <p:nvPr>
            <p:ph idx="1"/>
          </p:nvPr>
        </p:nvSpPr>
        <p:spPr>
          <a:xfrm>
            <a:off x="803898" y="416695"/>
            <a:ext cx="10584203" cy="524338"/>
          </a:xfrm>
        </p:spPr>
        <p:txBody>
          <a:bodyPr vert="horz" lIns="91440" tIns="45720" rIns="91440" bIns="45720" rtlCol="0" anchor="b">
            <a:normAutofit lnSpcReduction="10000"/>
          </a:bodyPr>
          <a:lstStyle/>
          <a:p>
            <a:pPr marL="0" indent="0" algn="ctr">
              <a:spcBef>
                <a:spcPct val="0"/>
              </a:spcBef>
              <a:buNone/>
            </a:pPr>
            <a:r>
              <a:rPr lang="fr-FR" sz="3200" b="1" dirty="0">
                <a:solidFill>
                  <a:srgbClr val="0E6AB4"/>
                </a:solidFill>
                <a:latin typeface="Montserrat" panose="00000500000000000000" pitchFamily="2" charset="0"/>
                <a:ea typeface="+mj-ea"/>
                <a:cs typeface="+mj-cs"/>
              </a:rPr>
              <a:t>LES DIFFERENTS CAS D’INAPTITUDE </a:t>
            </a:r>
            <a:r>
              <a:rPr lang="fr-FR" sz="2400" b="1" dirty="0">
                <a:solidFill>
                  <a:srgbClr val="0E6AB4"/>
                </a:solidFill>
                <a:latin typeface="Montserrat" panose="00000500000000000000" pitchFamily="2" charset="0"/>
                <a:ea typeface="+mj-ea"/>
                <a:cs typeface="+mj-cs"/>
              </a:rPr>
              <a:t>(suite)</a:t>
            </a:r>
            <a:endParaRPr lang="fr-FR" sz="3200" b="1" dirty="0">
              <a:solidFill>
                <a:srgbClr val="0E6AB4"/>
              </a:solidFill>
              <a:latin typeface="Montserrat" panose="00000500000000000000" pitchFamily="2" charset="0"/>
              <a:ea typeface="+mj-ea"/>
              <a:cs typeface="+mj-cs"/>
            </a:endParaRPr>
          </a:p>
        </p:txBody>
      </p:sp>
      <p:sp>
        <p:nvSpPr>
          <p:cNvPr id="2" name="Espace réservé du contenu 2">
            <a:extLst>
              <a:ext uri="{FF2B5EF4-FFF2-40B4-BE49-F238E27FC236}">
                <a16:creationId xmlns:a16="http://schemas.microsoft.com/office/drawing/2014/main" id="{B4F28EAA-4203-D4C3-CFF1-A561380F30DF}"/>
              </a:ext>
            </a:extLst>
          </p:cNvPr>
          <p:cNvSpPr txBox="1">
            <a:spLocks/>
          </p:cNvSpPr>
          <p:nvPr/>
        </p:nvSpPr>
        <p:spPr>
          <a:xfrm>
            <a:off x="612559" y="1058939"/>
            <a:ext cx="11185864" cy="5217573"/>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2913" indent="-442913">
              <a:lnSpc>
                <a:spcPct val="110000"/>
              </a:lnSpc>
              <a:spcBef>
                <a:spcPts val="0"/>
              </a:spcBef>
              <a:spcAft>
                <a:spcPts val="600"/>
              </a:spcAft>
              <a:buFont typeface="Wingdings" panose="05000000000000000000" pitchFamily="2" charset="2"/>
              <a:buChar char="q"/>
              <a:defRPr/>
            </a:pPr>
            <a:r>
              <a:rPr lang="fr-FR" sz="8000" b="1" dirty="0">
                <a:solidFill>
                  <a:schemeClr val="accent5">
                    <a:lumMod val="75000"/>
                  </a:schemeClr>
                </a:solidFill>
                <a:latin typeface="Montserrat" panose="00000500000000000000" pitchFamily="2" charset="0"/>
              </a:rPr>
              <a:t>Les fonctionnaires STAGIAIRES</a:t>
            </a:r>
          </a:p>
          <a:p>
            <a:pPr marL="630238">
              <a:lnSpc>
                <a:spcPct val="110000"/>
              </a:lnSpc>
              <a:spcBef>
                <a:spcPts val="0"/>
              </a:spcBef>
              <a:spcAft>
                <a:spcPts val="600"/>
              </a:spcAft>
              <a:buFont typeface="Wingdings" panose="05000000000000000000" pitchFamily="2" charset="2"/>
              <a:buChar char="Ø"/>
              <a:defRPr/>
            </a:pPr>
            <a:r>
              <a:rPr lang="fr-FR" sz="6400" b="1" dirty="0">
                <a:solidFill>
                  <a:srgbClr val="BDA043"/>
                </a:solidFill>
                <a:latin typeface="Montserrat" panose="00000500000000000000" pitchFamily="2" charset="0"/>
              </a:rPr>
              <a:t>L’inaptitude</a:t>
            </a:r>
            <a:r>
              <a:rPr lang="fr-FR" sz="8000" b="1" dirty="0">
                <a:solidFill>
                  <a:schemeClr val="accent5">
                    <a:lumMod val="75000"/>
                  </a:schemeClr>
                </a:solidFill>
                <a:latin typeface="Montserrat" panose="00000500000000000000" pitchFamily="2" charset="0"/>
              </a:rPr>
              <a:t> </a:t>
            </a:r>
            <a:r>
              <a:rPr lang="fr-FR" sz="6400" b="1" dirty="0">
                <a:solidFill>
                  <a:srgbClr val="BDA043"/>
                </a:solidFill>
                <a:latin typeface="Montserrat" panose="00000500000000000000" pitchFamily="2" charset="0"/>
              </a:rPr>
              <a:t>TEMPORAIRE aux fonctions </a:t>
            </a:r>
            <a:r>
              <a:rPr lang="fr-FR" sz="6400" dirty="0">
                <a:solidFill>
                  <a:srgbClr val="BDA043"/>
                </a:solidFill>
                <a:latin typeface="Montserrat" panose="00000500000000000000" pitchFamily="2" charset="0"/>
              </a:rPr>
              <a:t>:</a:t>
            </a:r>
          </a:p>
          <a:p>
            <a:pPr marL="896938">
              <a:lnSpc>
                <a:spcPct val="110000"/>
              </a:lnSpc>
              <a:spcBef>
                <a:spcPts val="0"/>
              </a:spcBef>
              <a:spcAft>
                <a:spcPts val="600"/>
              </a:spcAft>
              <a:buFont typeface="Wingdings" panose="05000000000000000000" pitchFamily="2" charset="2"/>
              <a:buChar char="§"/>
              <a:tabLst>
                <a:tab pos="896938" algn="l"/>
              </a:tabLst>
              <a:defRPr/>
            </a:pPr>
            <a:r>
              <a:rPr lang="fr-FR" sz="6400" dirty="0">
                <a:latin typeface="Montserrat" panose="00000500000000000000" pitchFamily="2" charset="0"/>
              </a:rPr>
              <a:t>Maintien en congé maladie (CMO, CLM/CGM, CLD)</a:t>
            </a:r>
          </a:p>
          <a:p>
            <a:pPr marL="896938">
              <a:lnSpc>
                <a:spcPct val="110000"/>
              </a:lnSpc>
              <a:spcBef>
                <a:spcPts val="0"/>
              </a:spcBef>
              <a:spcAft>
                <a:spcPts val="2400"/>
              </a:spcAft>
              <a:buFont typeface="Wingdings" panose="05000000000000000000" pitchFamily="2" charset="2"/>
              <a:buChar char="§"/>
              <a:tabLst>
                <a:tab pos="896938" algn="l"/>
              </a:tabLst>
              <a:defRPr/>
            </a:pPr>
            <a:r>
              <a:rPr lang="fr-FR" sz="6400" dirty="0">
                <a:latin typeface="Montserrat" panose="00000500000000000000" pitchFamily="2" charset="0"/>
              </a:rPr>
              <a:t>Placement en </a:t>
            </a:r>
            <a:r>
              <a:rPr lang="fr-FR" sz="7200" b="1" dirty="0">
                <a:latin typeface="Montserrat" panose="00000500000000000000" pitchFamily="2" charset="0"/>
              </a:rPr>
              <a:t>congé </a:t>
            </a:r>
            <a:r>
              <a:rPr lang="fr-FR" sz="7200" b="1">
                <a:latin typeface="Montserrat" panose="00000500000000000000" pitchFamily="2" charset="0"/>
              </a:rPr>
              <a:t>sans traitement </a:t>
            </a:r>
            <a:r>
              <a:rPr lang="fr-FR" sz="6400">
                <a:latin typeface="Montserrat" panose="00000500000000000000" pitchFamily="2" charset="0"/>
              </a:rPr>
              <a:t>(</a:t>
            </a:r>
            <a:r>
              <a:rPr lang="fr-FR" sz="6400" dirty="0">
                <a:latin typeface="Montserrat" panose="00000500000000000000" pitchFamily="2" charset="0"/>
              </a:rPr>
              <a:t>si droits à congé maladie épuisés)</a:t>
            </a:r>
            <a:endParaRPr lang="fr-FR" sz="3800" dirty="0">
              <a:latin typeface="Montserrat" panose="00000500000000000000" pitchFamily="2" charset="0"/>
            </a:endParaRPr>
          </a:p>
          <a:p>
            <a:pPr marL="630238">
              <a:lnSpc>
                <a:spcPct val="110000"/>
              </a:lnSpc>
              <a:spcBef>
                <a:spcPts val="0"/>
              </a:spcBef>
              <a:spcAft>
                <a:spcPts val="600"/>
              </a:spcAft>
              <a:buFont typeface="Wingdings" panose="05000000000000000000" pitchFamily="2" charset="2"/>
              <a:buChar char="Ø"/>
              <a:defRPr/>
            </a:pPr>
            <a:r>
              <a:rPr lang="fr-FR" sz="6400" b="1" dirty="0">
                <a:solidFill>
                  <a:srgbClr val="BDA043"/>
                </a:solidFill>
                <a:latin typeface="Montserrat" panose="00000500000000000000" pitchFamily="2" charset="0"/>
              </a:rPr>
              <a:t>L’inaptitude TOTALE ET DEFINITIVE aux fonctions :</a:t>
            </a:r>
          </a:p>
          <a:p>
            <a:pPr marL="808038">
              <a:lnSpc>
                <a:spcPct val="110000"/>
              </a:lnSpc>
              <a:spcBef>
                <a:spcPts val="0"/>
              </a:spcBef>
              <a:spcAft>
                <a:spcPts val="600"/>
              </a:spcAft>
              <a:buFont typeface="Wingdings" panose="05000000000000000000" pitchFamily="2" charset="2"/>
              <a:buChar char="§"/>
              <a:defRPr/>
            </a:pPr>
            <a:r>
              <a:rPr lang="fr-FR" sz="6400" dirty="0">
                <a:latin typeface="Montserrat" panose="00000500000000000000" pitchFamily="2" charset="0"/>
                <a:sym typeface="Wingdings" panose="05000000000000000000" pitchFamily="2" charset="2"/>
              </a:rPr>
              <a:t>Procédure de </a:t>
            </a:r>
            <a:r>
              <a:rPr lang="fr-FR" sz="6400" b="1" dirty="0">
                <a:latin typeface="Montserrat" panose="00000500000000000000" pitchFamily="2" charset="0"/>
                <a:sym typeface="Wingdings" panose="05000000000000000000" pitchFamily="2" charset="2"/>
              </a:rPr>
              <a:t>licenciement pour inaptitude physique </a:t>
            </a:r>
            <a:r>
              <a:rPr lang="fr-FR" sz="6400" dirty="0">
                <a:latin typeface="Montserrat" panose="00000500000000000000" pitchFamily="2" charset="0"/>
                <a:sym typeface="Wingdings" panose="05000000000000000000" pitchFamily="2" charset="2"/>
              </a:rPr>
              <a:t>(pas de reclassement possible)</a:t>
            </a:r>
            <a:endParaRPr lang="fr-FR" sz="6400" b="1" dirty="0">
              <a:latin typeface="Montserrat" panose="00000500000000000000" pitchFamily="2" charset="0"/>
              <a:sym typeface="Wingdings" panose="05000000000000000000" pitchFamily="2" charset="2"/>
            </a:endParaRPr>
          </a:p>
          <a:p>
            <a:pPr marL="579438" indent="0">
              <a:lnSpc>
                <a:spcPct val="110000"/>
              </a:lnSpc>
              <a:spcBef>
                <a:spcPts val="0"/>
              </a:spcBef>
              <a:spcAft>
                <a:spcPts val="600"/>
              </a:spcAft>
              <a:buNone/>
              <a:defRPr/>
            </a:pPr>
            <a:endParaRPr lang="fr-FR" sz="6400" b="1" dirty="0">
              <a:latin typeface="Montserrat" panose="00000500000000000000" pitchFamily="2" charset="0"/>
              <a:sym typeface="Wingdings" panose="05000000000000000000" pitchFamily="2" charset="2"/>
            </a:endParaRPr>
          </a:p>
          <a:p>
            <a:pPr marL="444500" indent="-444500">
              <a:lnSpc>
                <a:spcPct val="110000"/>
              </a:lnSpc>
              <a:spcBef>
                <a:spcPts val="0"/>
              </a:spcBef>
              <a:spcAft>
                <a:spcPts val="600"/>
              </a:spcAft>
              <a:buFont typeface="Wingdings" panose="05000000000000000000" pitchFamily="2" charset="2"/>
              <a:buChar char="q"/>
              <a:defRPr/>
            </a:pPr>
            <a:r>
              <a:rPr lang="fr-FR" sz="8000" b="1" dirty="0">
                <a:solidFill>
                  <a:schemeClr val="accent5">
                    <a:lumMod val="75000"/>
                  </a:schemeClr>
                </a:solidFill>
                <a:latin typeface="Montserrat" panose="00000500000000000000" pitchFamily="2" charset="0"/>
              </a:rPr>
              <a:t>Les agents CONTRACTUELS </a:t>
            </a:r>
            <a:r>
              <a:rPr lang="fr-FR" sz="6000" b="1" dirty="0">
                <a:solidFill>
                  <a:schemeClr val="accent5">
                    <a:lumMod val="75000"/>
                  </a:schemeClr>
                </a:solidFill>
                <a:latin typeface="Montserrat" panose="00000500000000000000" pitchFamily="2" charset="0"/>
              </a:rPr>
              <a:t>(de droit public)</a:t>
            </a:r>
          </a:p>
          <a:p>
            <a:pPr marL="630238">
              <a:lnSpc>
                <a:spcPct val="110000"/>
              </a:lnSpc>
              <a:spcBef>
                <a:spcPts val="0"/>
              </a:spcBef>
              <a:spcAft>
                <a:spcPts val="600"/>
              </a:spcAft>
              <a:buFont typeface="Wingdings" panose="05000000000000000000" pitchFamily="2" charset="2"/>
              <a:buChar char="Ø"/>
              <a:defRPr/>
            </a:pPr>
            <a:r>
              <a:rPr lang="fr-FR" sz="6000" b="1" dirty="0">
                <a:solidFill>
                  <a:srgbClr val="BDA043"/>
                </a:solidFill>
                <a:latin typeface="Montserrat" panose="00000500000000000000" pitchFamily="2" charset="0"/>
              </a:rPr>
              <a:t>L’inaptitude</a:t>
            </a:r>
            <a:r>
              <a:rPr lang="fr-FR" sz="7200" b="1" dirty="0">
                <a:solidFill>
                  <a:schemeClr val="accent5">
                    <a:lumMod val="75000"/>
                  </a:schemeClr>
                </a:solidFill>
                <a:latin typeface="Montserrat" panose="00000500000000000000" pitchFamily="2" charset="0"/>
              </a:rPr>
              <a:t> </a:t>
            </a:r>
            <a:r>
              <a:rPr lang="fr-FR" sz="6000" b="1" dirty="0">
                <a:solidFill>
                  <a:srgbClr val="BDA043"/>
                </a:solidFill>
                <a:latin typeface="Montserrat" panose="00000500000000000000" pitchFamily="2" charset="0"/>
              </a:rPr>
              <a:t>TEMPORAIRE à occuper son emploi </a:t>
            </a:r>
            <a:r>
              <a:rPr lang="fr-FR" sz="6000" dirty="0">
                <a:solidFill>
                  <a:srgbClr val="BDA043"/>
                </a:solidFill>
                <a:latin typeface="Montserrat" panose="00000500000000000000" pitchFamily="2" charset="0"/>
              </a:rPr>
              <a:t>:</a:t>
            </a:r>
          </a:p>
          <a:p>
            <a:pPr marL="896938">
              <a:lnSpc>
                <a:spcPct val="110000"/>
              </a:lnSpc>
              <a:spcBef>
                <a:spcPts val="0"/>
              </a:spcBef>
              <a:spcAft>
                <a:spcPts val="600"/>
              </a:spcAft>
              <a:buFont typeface="Wingdings" panose="05000000000000000000" pitchFamily="2" charset="2"/>
              <a:buChar char="§"/>
              <a:tabLst>
                <a:tab pos="896938" algn="l"/>
              </a:tabLst>
              <a:defRPr/>
            </a:pPr>
            <a:r>
              <a:rPr lang="fr-FR" sz="6000" dirty="0">
                <a:latin typeface="Montserrat" panose="00000500000000000000" pitchFamily="2" charset="0"/>
              </a:rPr>
              <a:t>Maintien en congé maladie (CMO, CGM)</a:t>
            </a:r>
          </a:p>
          <a:p>
            <a:pPr marL="896938">
              <a:lnSpc>
                <a:spcPct val="110000"/>
              </a:lnSpc>
              <a:spcBef>
                <a:spcPts val="0"/>
              </a:spcBef>
              <a:spcAft>
                <a:spcPts val="2400"/>
              </a:spcAft>
              <a:buFont typeface="Wingdings" panose="05000000000000000000" pitchFamily="2" charset="2"/>
              <a:buChar char="§"/>
              <a:tabLst>
                <a:tab pos="896938" algn="l"/>
              </a:tabLst>
              <a:defRPr/>
            </a:pPr>
            <a:r>
              <a:rPr lang="fr-FR" sz="6000" dirty="0">
                <a:latin typeface="Montserrat" panose="00000500000000000000" pitchFamily="2" charset="0"/>
              </a:rPr>
              <a:t>Placement en </a:t>
            </a:r>
            <a:r>
              <a:rPr lang="fr-FR" sz="6600" b="1" dirty="0">
                <a:latin typeface="Montserrat" panose="00000500000000000000" pitchFamily="2" charset="0"/>
              </a:rPr>
              <a:t>congé sans traitement </a:t>
            </a:r>
            <a:r>
              <a:rPr lang="fr-FR" sz="6000" dirty="0">
                <a:latin typeface="Montserrat" panose="00000500000000000000" pitchFamily="2" charset="0"/>
              </a:rPr>
              <a:t>(si droits à congé maladie épuisés)</a:t>
            </a:r>
            <a:endParaRPr lang="fr-FR" sz="3600" dirty="0">
              <a:latin typeface="Montserrat" panose="00000500000000000000" pitchFamily="2" charset="0"/>
            </a:endParaRPr>
          </a:p>
          <a:p>
            <a:pPr marL="630238">
              <a:lnSpc>
                <a:spcPct val="110000"/>
              </a:lnSpc>
              <a:spcBef>
                <a:spcPts val="0"/>
              </a:spcBef>
              <a:spcAft>
                <a:spcPts val="600"/>
              </a:spcAft>
              <a:buFont typeface="Wingdings" panose="05000000000000000000" pitchFamily="2" charset="2"/>
              <a:buChar char="Ø"/>
              <a:defRPr/>
            </a:pPr>
            <a:r>
              <a:rPr lang="fr-FR" sz="6000" b="1" dirty="0">
                <a:solidFill>
                  <a:srgbClr val="BDA043"/>
                </a:solidFill>
                <a:latin typeface="Montserrat" panose="00000500000000000000" pitchFamily="2" charset="0"/>
              </a:rPr>
              <a:t>L’inaptitude TOTALE ET DEFINITIVE à occuper son emploi:</a:t>
            </a:r>
          </a:p>
          <a:p>
            <a:pPr marL="808038">
              <a:lnSpc>
                <a:spcPct val="110000"/>
              </a:lnSpc>
              <a:spcBef>
                <a:spcPts val="0"/>
              </a:spcBef>
              <a:spcAft>
                <a:spcPts val="600"/>
              </a:spcAft>
              <a:buFont typeface="Wingdings" panose="05000000000000000000" pitchFamily="2" charset="2"/>
              <a:buChar char="§"/>
              <a:defRPr/>
            </a:pPr>
            <a:r>
              <a:rPr lang="fr-FR" sz="6000" dirty="0">
                <a:latin typeface="Montserrat" panose="00000500000000000000" pitchFamily="2" charset="0"/>
                <a:sym typeface="Wingdings" panose="05000000000000000000" pitchFamily="2" charset="2"/>
              </a:rPr>
              <a:t>Procédure de </a:t>
            </a:r>
            <a:r>
              <a:rPr lang="fr-FR" sz="6000" b="1" dirty="0">
                <a:latin typeface="Montserrat" panose="00000500000000000000" pitchFamily="2" charset="0"/>
                <a:sym typeface="Wingdings" panose="05000000000000000000" pitchFamily="2" charset="2"/>
              </a:rPr>
              <a:t>licenciement pour inaptitude physique </a:t>
            </a:r>
            <a:r>
              <a:rPr lang="fr-FR" sz="6000" dirty="0">
                <a:latin typeface="Montserrat" panose="00000500000000000000" pitchFamily="2" charset="0"/>
                <a:sym typeface="Wingdings" panose="05000000000000000000" pitchFamily="2" charset="2"/>
              </a:rPr>
              <a:t>(possibilité pour l’agent de demander un reclassement sur un autre emploi)</a:t>
            </a:r>
            <a:endParaRPr lang="fr-FR" sz="6000" b="1" dirty="0">
              <a:solidFill>
                <a:schemeClr val="accent5">
                  <a:lumMod val="75000"/>
                </a:schemeClr>
              </a:solidFill>
              <a:latin typeface="Montserrat" panose="00000500000000000000" pitchFamily="2" charset="0"/>
            </a:endParaRPr>
          </a:p>
          <a:p>
            <a:pPr marL="896938">
              <a:lnSpc>
                <a:spcPct val="110000"/>
              </a:lnSpc>
              <a:spcBef>
                <a:spcPts val="0"/>
              </a:spcBef>
              <a:spcAft>
                <a:spcPts val="1800"/>
              </a:spcAft>
              <a:buFont typeface="Wingdings" panose="05000000000000000000" pitchFamily="2" charset="2"/>
              <a:buChar char="ü"/>
              <a:defRPr/>
            </a:pPr>
            <a:endParaRPr lang="fr-FR" sz="3800" b="1" dirty="0">
              <a:solidFill>
                <a:srgbClr val="BDA043"/>
              </a:solidFill>
              <a:latin typeface="Montserrat" panose="00000500000000000000" pitchFamily="2" charset="0"/>
            </a:endParaRPr>
          </a:p>
          <a:p>
            <a:pPr marL="0" indent="0">
              <a:buFont typeface="Arial" panose="020B0604020202020204" pitchFamily="34" charset="0"/>
              <a:buNone/>
            </a:pPr>
            <a:endParaRPr lang="fr-FR" sz="2400" dirty="0"/>
          </a:p>
        </p:txBody>
      </p:sp>
    </p:spTree>
    <p:extLst>
      <p:ext uri="{BB962C8B-B14F-4D97-AF65-F5344CB8AC3E}">
        <p14:creationId xmlns:p14="http://schemas.microsoft.com/office/powerpoint/2010/main" val="2035720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a:extLst>
              <a:ext uri="{FF2B5EF4-FFF2-40B4-BE49-F238E27FC236}">
                <a16:creationId xmlns:a16="http://schemas.microsoft.com/office/drawing/2014/main" id="{0DB93EBC-9126-88EC-911B-39A068C9E65A}"/>
              </a:ext>
            </a:extLst>
          </p:cNvPr>
          <p:cNvSpPr/>
          <p:nvPr/>
        </p:nvSpPr>
        <p:spPr>
          <a:xfrm>
            <a:off x="1128743" y="4635994"/>
            <a:ext cx="3530851" cy="1626058"/>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contenu 2">
            <a:extLst>
              <a:ext uri="{FF2B5EF4-FFF2-40B4-BE49-F238E27FC236}">
                <a16:creationId xmlns:a16="http://schemas.microsoft.com/office/drawing/2014/main" id="{8F89893C-CB79-A2D4-E741-9FEE2FE663AF}"/>
              </a:ext>
            </a:extLst>
          </p:cNvPr>
          <p:cNvSpPr>
            <a:spLocks noGrp="1"/>
          </p:cNvSpPr>
          <p:nvPr>
            <p:ph idx="1"/>
          </p:nvPr>
        </p:nvSpPr>
        <p:spPr>
          <a:xfrm>
            <a:off x="493019" y="1225118"/>
            <a:ext cx="11205962" cy="5546874"/>
          </a:xfrm>
        </p:spPr>
        <p:txBody>
          <a:bodyPr>
            <a:normAutofit/>
          </a:bodyPr>
          <a:lstStyle/>
          <a:p>
            <a:pPr marL="444500" marR="0" lvl="0" indent="-444500" algn="l" defTabSz="914400" rtl="0" eaLnBrk="1" fontAlgn="auto" latinLnBrk="0" hangingPunct="1">
              <a:lnSpc>
                <a:spcPct val="110000"/>
              </a:lnSpc>
              <a:spcBef>
                <a:spcPts val="0"/>
              </a:spcBef>
              <a:spcAft>
                <a:spcPts val="1200"/>
              </a:spcAft>
              <a:buClrTx/>
              <a:buSzTx/>
              <a:buFont typeface="Wingdings" panose="05000000000000000000" pitchFamily="2" charset="2"/>
              <a:buChar char="v"/>
              <a:tabLst>
                <a:tab pos="266700" algn="l"/>
              </a:tabLst>
              <a:defRPr/>
            </a:pPr>
            <a:r>
              <a:rPr kumimoji="0" lang="fr-FR" b="1" i="0" u="none" strike="noStrike" kern="1200" cap="none" spc="0" normalizeH="0" baseline="0" noProof="0" dirty="0">
                <a:ln>
                  <a:noFill/>
                </a:ln>
                <a:solidFill>
                  <a:srgbClr val="BDA043"/>
                </a:solidFill>
                <a:effectLst/>
                <a:uLnTx/>
                <a:uFillTx/>
                <a:latin typeface="Montserrat" panose="00000500000000000000" pitchFamily="2" charset="0"/>
                <a:ea typeface="+mn-ea"/>
                <a:cs typeface="+mn-cs"/>
              </a:rPr>
              <a:t>Décret </a:t>
            </a:r>
            <a:r>
              <a:rPr lang="fr-FR" b="1" dirty="0">
                <a:solidFill>
                  <a:srgbClr val="BDA043"/>
                </a:solidFill>
                <a:latin typeface="Montserrat" panose="00000500000000000000" pitchFamily="2" charset="0"/>
              </a:rPr>
              <a:t>n° 2022-350 du 11/03/2022 </a:t>
            </a:r>
          </a:p>
          <a:p>
            <a:pPr marL="444500" marR="0" lvl="0" indent="-444500" algn="l" defTabSz="914400" rtl="0" eaLnBrk="1" fontAlgn="auto" latinLnBrk="0" hangingPunct="1">
              <a:lnSpc>
                <a:spcPct val="110000"/>
              </a:lnSpc>
              <a:spcBef>
                <a:spcPts val="0"/>
              </a:spcBef>
              <a:spcAft>
                <a:spcPts val="1200"/>
              </a:spcAft>
              <a:buClrTx/>
              <a:buSzTx/>
              <a:buFont typeface="Wingdings" panose="05000000000000000000" pitchFamily="2" charset="2"/>
              <a:buChar char="v"/>
              <a:tabLst>
                <a:tab pos="266700" algn="l"/>
              </a:tabLst>
              <a:defRPr/>
            </a:pPr>
            <a:r>
              <a:rPr lang="fr-FR" b="1" dirty="0">
                <a:solidFill>
                  <a:srgbClr val="BDA043"/>
                </a:solidFill>
                <a:latin typeface="Montserrat" panose="00000500000000000000" pitchFamily="2" charset="0"/>
                <a:sym typeface="Wingdings" panose="05000000000000000000" pitchFamily="2" charset="2"/>
              </a:rPr>
              <a:t>Création d’une </a:t>
            </a:r>
            <a:r>
              <a:rPr lang="fr-FR" b="1" dirty="0">
                <a:solidFill>
                  <a:srgbClr val="BDA043"/>
                </a:solidFill>
                <a:latin typeface="Montserrat" panose="00000500000000000000" pitchFamily="2" charset="0"/>
              </a:rPr>
              <a:t>instance unique : LE CONSEIL MEDICAL</a:t>
            </a:r>
          </a:p>
          <a:p>
            <a:pPr marL="444500" marR="0" lvl="0" indent="-444500" algn="l" defTabSz="914400" rtl="0" eaLnBrk="1" fontAlgn="auto" latinLnBrk="0" hangingPunct="1">
              <a:lnSpc>
                <a:spcPct val="110000"/>
              </a:lnSpc>
              <a:spcBef>
                <a:spcPts val="0"/>
              </a:spcBef>
              <a:spcAft>
                <a:spcPts val="1200"/>
              </a:spcAft>
              <a:buClrTx/>
              <a:buSzTx/>
              <a:buFont typeface="Wingdings" panose="05000000000000000000" pitchFamily="2" charset="2"/>
              <a:buChar char="v"/>
              <a:tabLst>
                <a:tab pos="266700" algn="l"/>
              </a:tabLst>
              <a:defRPr/>
            </a:pPr>
            <a:r>
              <a:rPr lang="fr-FR" b="1" dirty="0">
                <a:solidFill>
                  <a:srgbClr val="BDA043"/>
                </a:solidFill>
                <a:latin typeface="Montserrat" panose="00000500000000000000" pitchFamily="2" charset="0"/>
              </a:rPr>
              <a:t> 2 formations : </a:t>
            </a:r>
          </a:p>
          <a:p>
            <a:pPr marL="444500" marR="0" lvl="0" indent="0" algn="l" defTabSz="914400" rtl="0" eaLnBrk="1" fontAlgn="auto" latinLnBrk="0" hangingPunct="1">
              <a:lnSpc>
                <a:spcPct val="110000"/>
              </a:lnSpc>
              <a:spcBef>
                <a:spcPts val="0"/>
              </a:spcBef>
              <a:spcAft>
                <a:spcPts val="0"/>
              </a:spcAft>
              <a:buClrTx/>
              <a:buSzTx/>
              <a:buFontTx/>
              <a:buNone/>
              <a:tabLst/>
              <a:defRPr/>
            </a:pPr>
            <a:r>
              <a:rPr lang="fr-FR" sz="2000" b="1" dirty="0">
                <a:latin typeface="Montserrat" panose="00000500000000000000" pitchFamily="2" charset="0"/>
              </a:rPr>
              <a:t>Le Conseil médical FORMATION RESTREINTE </a:t>
            </a:r>
            <a:r>
              <a:rPr lang="fr-FR" sz="1800" dirty="0">
                <a:latin typeface="Montserrat" panose="00000500000000000000" pitchFamily="2" charset="0"/>
              </a:rPr>
              <a:t>(anciennement Comité Médical) </a:t>
            </a:r>
          </a:p>
          <a:p>
            <a:pPr marL="444500" marR="0" lvl="0" indent="0" algn="l" defTabSz="914400" rtl="0" eaLnBrk="1" fontAlgn="auto" latinLnBrk="0" hangingPunct="1">
              <a:lnSpc>
                <a:spcPct val="110000"/>
              </a:lnSpc>
              <a:spcBef>
                <a:spcPts val="0"/>
              </a:spcBef>
              <a:spcAft>
                <a:spcPts val="0"/>
              </a:spcAft>
              <a:buClrTx/>
              <a:buSzTx/>
              <a:buFontTx/>
              <a:buNone/>
              <a:tabLst/>
              <a:defRPr/>
            </a:pPr>
            <a:endParaRPr lang="fr-FR" sz="400" i="1" dirty="0">
              <a:solidFill>
                <a:srgbClr val="BDA043"/>
              </a:solidFill>
              <a:latin typeface="Montserrat" panose="00000500000000000000" pitchFamily="2" charset="0"/>
            </a:endParaRPr>
          </a:p>
          <a:p>
            <a:pPr marL="444500" indent="0">
              <a:lnSpc>
                <a:spcPct val="110000"/>
              </a:lnSpc>
              <a:spcBef>
                <a:spcPts val="0"/>
              </a:spcBef>
              <a:buNone/>
              <a:defRPr/>
            </a:pPr>
            <a:r>
              <a:rPr lang="fr-FR" sz="2000" b="1" dirty="0">
                <a:latin typeface="Montserrat" panose="00000500000000000000" pitchFamily="2" charset="0"/>
              </a:rPr>
              <a:t>Le Conseil médical FORMATION PLENIERE </a:t>
            </a:r>
            <a:r>
              <a:rPr lang="fr-FR" sz="1800" dirty="0">
                <a:latin typeface="Montserrat" panose="00000500000000000000" pitchFamily="2" charset="0"/>
              </a:rPr>
              <a:t>(anciennement Commission de Réforme) </a:t>
            </a:r>
            <a:r>
              <a:rPr lang="fr-FR" sz="2000" i="1" u="sng" dirty="0">
                <a:solidFill>
                  <a:srgbClr val="BDA043"/>
                </a:solidFill>
                <a:latin typeface="Montserrat" panose="00000500000000000000" pitchFamily="2" charset="0"/>
              </a:rPr>
              <a:t> </a:t>
            </a:r>
          </a:p>
          <a:p>
            <a:pPr marL="444500" indent="0">
              <a:lnSpc>
                <a:spcPct val="110000"/>
              </a:lnSpc>
              <a:spcBef>
                <a:spcPts val="0"/>
              </a:spcBef>
              <a:buNone/>
              <a:defRPr/>
            </a:pPr>
            <a:endParaRPr lang="fr-FR" sz="1800" i="1" dirty="0">
              <a:solidFill>
                <a:srgbClr val="BDA043"/>
              </a:solidFill>
              <a:latin typeface="Montserrat" panose="00000500000000000000" pitchFamily="2" charset="0"/>
              <a:sym typeface="Wingdings" panose="05000000000000000000" pitchFamily="2" charset="2"/>
            </a:endParaRPr>
          </a:p>
          <a:p>
            <a:pPr marL="444500" indent="0">
              <a:lnSpc>
                <a:spcPct val="110000"/>
              </a:lnSpc>
              <a:spcBef>
                <a:spcPts val="0"/>
              </a:spcBef>
              <a:buNone/>
              <a:defRPr/>
            </a:pPr>
            <a:r>
              <a:rPr lang="fr-FR" sz="1800" i="1" dirty="0">
                <a:solidFill>
                  <a:srgbClr val="BDA043"/>
                </a:solidFill>
                <a:latin typeface="Montserrat" panose="00000500000000000000" pitchFamily="2" charset="0"/>
                <a:sym typeface="Wingdings" panose="05000000000000000000" pitchFamily="2" charset="2"/>
              </a:rPr>
              <a:t>	</a:t>
            </a:r>
            <a:r>
              <a:rPr kumimoji="0" lang="fr-FR" sz="1800" b="1" i="0" u="none" strike="noStrike" kern="1200" cap="none" spc="0" normalizeH="0" baseline="0" noProof="0" dirty="0">
                <a:ln>
                  <a:noFill/>
                </a:ln>
                <a:solidFill>
                  <a:srgbClr val="0E6AB4"/>
                </a:solidFill>
                <a:effectLst/>
                <a:uLnTx/>
                <a:uFillTx/>
                <a:latin typeface="Montserrat" panose="00000500000000000000" pitchFamily="2" charset="0"/>
                <a:ea typeface="+mn-ea"/>
                <a:cs typeface="+mn-cs"/>
              </a:rPr>
              <a:t>            </a:t>
            </a:r>
          </a:p>
          <a:p>
            <a:pPr marL="0" indent="0">
              <a:spcBef>
                <a:spcPts val="0"/>
              </a:spcBef>
              <a:buNone/>
              <a:tabLst>
                <a:tab pos="3319463" algn="l"/>
                <a:tab pos="8345488" algn="l"/>
              </a:tabLst>
            </a:pPr>
            <a:r>
              <a:rPr kumimoji="0" lang="fr-FR" sz="800" b="1" i="0" u="none" strike="noStrike" kern="1200" cap="none" spc="0" normalizeH="0" baseline="0" noProof="0" dirty="0">
                <a:ln>
                  <a:noFill/>
                </a:ln>
                <a:solidFill>
                  <a:srgbClr val="0E6AB4"/>
                </a:solidFill>
                <a:effectLst/>
                <a:uLnTx/>
                <a:uFillTx/>
                <a:latin typeface="Montserrat" panose="00000500000000000000" pitchFamily="2" charset="0"/>
                <a:ea typeface="+mn-ea"/>
                <a:cs typeface="+mn-cs"/>
              </a:rPr>
              <a:t>           </a:t>
            </a:r>
          </a:p>
          <a:p>
            <a:pPr marL="0" indent="0">
              <a:spcBef>
                <a:spcPts val="0"/>
              </a:spcBef>
              <a:buNone/>
              <a:tabLst>
                <a:tab pos="3319463" algn="l"/>
                <a:tab pos="8345488" algn="l"/>
              </a:tabLst>
            </a:pPr>
            <a:endParaRPr lang="fr-FR" sz="800" b="1" dirty="0">
              <a:solidFill>
                <a:srgbClr val="0E6AB4"/>
              </a:solidFill>
              <a:latin typeface="Montserrat" panose="00000500000000000000" pitchFamily="2" charset="0"/>
            </a:endParaRPr>
          </a:p>
          <a:p>
            <a:pPr marL="0" indent="0">
              <a:spcBef>
                <a:spcPts val="0"/>
              </a:spcBef>
              <a:buNone/>
              <a:tabLst>
                <a:tab pos="3319463" algn="l"/>
                <a:tab pos="8345488" algn="l"/>
              </a:tabLst>
            </a:pPr>
            <a:endParaRPr kumimoji="0" lang="fr-FR" sz="800" b="1" i="0" u="none" strike="noStrike" kern="1200" cap="none" spc="0" normalizeH="0" baseline="0" noProof="0" dirty="0">
              <a:ln>
                <a:noFill/>
              </a:ln>
              <a:solidFill>
                <a:srgbClr val="0E6AB4"/>
              </a:solidFill>
              <a:effectLst/>
              <a:uLnTx/>
              <a:uFillTx/>
              <a:latin typeface="Montserrat" panose="00000500000000000000" pitchFamily="2" charset="0"/>
              <a:ea typeface="+mn-ea"/>
              <a:cs typeface="+mn-cs"/>
            </a:endParaRPr>
          </a:p>
          <a:p>
            <a:pPr marL="0" indent="0">
              <a:spcBef>
                <a:spcPts val="0"/>
              </a:spcBef>
              <a:buNone/>
              <a:tabLst>
                <a:tab pos="3319463" algn="l"/>
                <a:tab pos="8345488" algn="l"/>
              </a:tabLst>
            </a:pPr>
            <a:endParaRPr lang="fr-FR" sz="800" b="1" dirty="0">
              <a:solidFill>
                <a:srgbClr val="0E6AB4"/>
              </a:solidFill>
              <a:latin typeface="Montserrat" panose="00000500000000000000" pitchFamily="2" charset="0"/>
            </a:endParaRPr>
          </a:p>
          <a:p>
            <a:pPr marL="0" indent="0">
              <a:spcBef>
                <a:spcPts val="0"/>
              </a:spcBef>
              <a:buNone/>
              <a:tabLst>
                <a:tab pos="3319463" algn="l"/>
                <a:tab pos="8345488" algn="l"/>
              </a:tabLst>
            </a:pPr>
            <a:endParaRPr kumimoji="0" lang="fr-FR" sz="100" b="1" i="0" u="none" strike="noStrike" kern="1200" cap="none" spc="0" normalizeH="0" baseline="0" noProof="0" dirty="0">
              <a:ln>
                <a:noFill/>
              </a:ln>
              <a:solidFill>
                <a:srgbClr val="0E6AB4"/>
              </a:solidFill>
              <a:effectLst/>
              <a:uLnTx/>
              <a:uFillTx/>
              <a:latin typeface="Montserrat" panose="00000500000000000000" pitchFamily="2" charset="0"/>
              <a:ea typeface="+mn-ea"/>
              <a:cs typeface="+mn-cs"/>
            </a:endParaRPr>
          </a:p>
          <a:p>
            <a:pPr marL="0" indent="0">
              <a:spcBef>
                <a:spcPts val="0"/>
              </a:spcBef>
              <a:buNone/>
              <a:tabLst>
                <a:tab pos="3319463" algn="l"/>
                <a:tab pos="8345488" algn="l"/>
              </a:tabLst>
            </a:pPr>
            <a:r>
              <a:rPr lang="fr-FR" sz="1800" b="1" dirty="0">
                <a:solidFill>
                  <a:srgbClr val="0E6AB4"/>
                </a:solidFill>
                <a:latin typeface="Montserrat" panose="00000500000000000000" pitchFamily="2" charset="0"/>
              </a:rPr>
              <a:t>                        </a:t>
            </a:r>
            <a:r>
              <a:rPr kumimoji="0" lang="fr-FR" sz="1800" b="1" i="0" u="none" strike="noStrike" kern="1200" cap="none" spc="0" normalizeH="0" baseline="0" noProof="0" dirty="0">
                <a:ln>
                  <a:noFill/>
                </a:ln>
                <a:solidFill>
                  <a:schemeClr val="bg1"/>
                </a:solidFill>
                <a:effectLst/>
                <a:uLnTx/>
                <a:uFillTx/>
                <a:latin typeface="Montserrat" panose="00000500000000000000" pitchFamily="2" charset="0"/>
                <a:ea typeface="+mn-ea"/>
                <a:cs typeface="+mn-cs"/>
              </a:rPr>
              <a:t>Procédures et</a:t>
            </a:r>
          </a:p>
          <a:p>
            <a:pPr marL="0" indent="0">
              <a:spcBef>
                <a:spcPts val="0"/>
              </a:spcBef>
              <a:buNone/>
              <a:tabLst>
                <a:tab pos="3319463" algn="l"/>
                <a:tab pos="8345488" algn="l"/>
              </a:tabLst>
            </a:pPr>
            <a:r>
              <a:rPr kumimoji="0" lang="fr-FR" sz="1800" b="1" i="0" u="none" strike="noStrike" kern="1200" cap="none" spc="0" normalizeH="0" baseline="0" noProof="0" dirty="0">
                <a:ln>
                  <a:noFill/>
                </a:ln>
                <a:solidFill>
                  <a:schemeClr val="bg1"/>
                </a:solidFill>
                <a:effectLst/>
                <a:uLnTx/>
                <a:uFillTx/>
                <a:latin typeface="Montserrat" panose="00000500000000000000" pitchFamily="2" charset="0"/>
                <a:ea typeface="+mn-ea"/>
                <a:cs typeface="+mn-cs"/>
              </a:rPr>
              <a:t>               modèles de documents </a:t>
            </a:r>
          </a:p>
          <a:p>
            <a:pPr marL="0" indent="0">
              <a:spcBef>
                <a:spcPts val="0"/>
              </a:spcBef>
              <a:buNone/>
              <a:tabLst>
                <a:tab pos="3319463" algn="l"/>
                <a:tab pos="8345488" algn="l"/>
              </a:tabLst>
            </a:pPr>
            <a:r>
              <a:rPr kumimoji="0" lang="fr-FR" sz="1800" b="1" i="0" u="none" strike="noStrike" kern="1200" cap="none" spc="0" normalizeH="0" baseline="0" noProof="0" dirty="0">
                <a:ln>
                  <a:noFill/>
                </a:ln>
                <a:solidFill>
                  <a:schemeClr val="bg1"/>
                </a:solidFill>
                <a:effectLst/>
                <a:uLnTx/>
                <a:uFillTx/>
                <a:latin typeface="Montserrat" panose="00000500000000000000" pitchFamily="2" charset="0"/>
                <a:ea typeface="+mn-ea"/>
                <a:cs typeface="+mn-cs"/>
              </a:rPr>
              <a:t>                         disponibles </a:t>
            </a:r>
          </a:p>
          <a:p>
            <a:pPr marL="0" indent="0">
              <a:spcBef>
                <a:spcPts val="0"/>
              </a:spcBef>
              <a:buNone/>
              <a:tabLst>
                <a:tab pos="3319463" algn="l"/>
                <a:tab pos="8345488" algn="l"/>
              </a:tabLst>
            </a:pPr>
            <a:r>
              <a:rPr lang="fr-FR" sz="1800" b="1" dirty="0">
                <a:solidFill>
                  <a:schemeClr val="bg1"/>
                </a:solidFill>
                <a:latin typeface="Montserrat" panose="00000500000000000000" pitchFamily="2" charset="0"/>
              </a:rPr>
              <a:t>                  </a:t>
            </a:r>
            <a:r>
              <a:rPr kumimoji="0" lang="fr-FR" sz="1800" b="1" i="0" u="none" strike="noStrike" kern="1200" cap="none" spc="0" normalizeH="0" baseline="0" noProof="0" dirty="0">
                <a:ln>
                  <a:noFill/>
                </a:ln>
                <a:solidFill>
                  <a:schemeClr val="bg1"/>
                </a:solidFill>
                <a:effectLst/>
                <a:uLnTx/>
                <a:uFillTx/>
                <a:latin typeface="Montserrat" panose="00000500000000000000" pitchFamily="2" charset="0"/>
                <a:ea typeface="+mn-ea"/>
                <a:cs typeface="+mn-cs"/>
              </a:rPr>
              <a:t>sur le site du CDG09</a:t>
            </a:r>
          </a:p>
          <a:p>
            <a:pPr marL="0" indent="0" algn="ctr">
              <a:buNone/>
            </a:pPr>
            <a:endParaRPr kumimoji="0" lang="fr-FR" sz="2400" b="0" i="0" u="none" strike="noStrike" kern="1200" cap="none" spc="0" normalizeH="0" baseline="0" noProof="0" dirty="0">
              <a:ln>
                <a:noFill/>
              </a:ln>
              <a:solidFill>
                <a:srgbClr val="0E6AB4"/>
              </a:solidFill>
              <a:effectLst/>
              <a:uLnTx/>
              <a:uFillTx/>
              <a:latin typeface="Montserrat" panose="00000500000000000000" pitchFamily="2" charset="0"/>
              <a:ea typeface="+mn-ea"/>
              <a:cs typeface="+mn-cs"/>
            </a:endParaRPr>
          </a:p>
          <a:p>
            <a:pPr marL="0" indent="0">
              <a:buNone/>
            </a:pPr>
            <a:endParaRPr lang="fr-FR" dirty="0"/>
          </a:p>
        </p:txBody>
      </p:sp>
      <p:sp>
        <p:nvSpPr>
          <p:cNvPr id="2" name="Titre 1">
            <a:extLst>
              <a:ext uri="{FF2B5EF4-FFF2-40B4-BE49-F238E27FC236}">
                <a16:creationId xmlns:a16="http://schemas.microsoft.com/office/drawing/2014/main" id="{5C1D3D04-3800-0BBA-EEB7-AA4C2D0CE007}"/>
              </a:ext>
            </a:extLst>
          </p:cNvPr>
          <p:cNvSpPr>
            <a:spLocks noGrp="1"/>
          </p:cNvSpPr>
          <p:nvPr>
            <p:ph type="title"/>
          </p:nvPr>
        </p:nvSpPr>
        <p:spPr>
          <a:xfrm>
            <a:off x="838200" y="365125"/>
            <a:ext cx="10909300" cy="984281"/>
          </a:xfrm>
        </p:spPr>
        <p:txBody>
          <a:bodyPr/>
          <a:lstStyle/>
          <a:p>
            <a:r>
              <a:rPr kumimoji="0" lang="fr-FR" sz="4400" b="1" i="0" u="none" strike="noStrike" kern="1200" cap="none" spc="0" normalizeH="0" baseline="0" noProof="0" dirty="0">
                <a:ln>
                  <a:noFill/>
                </a:ln>
                <a:solidFill>
                  <a:srgbClr val="0E6AB4"/>
                </a:solidFill>
                <a:effectLst/>
                <a:uLnTx/>
                <a:uFillTx/>
                <a:latin typeface="Montserrat" panose="00000500000000000000" pitchFamily="2" charset="0"/>
                <a:ea typeface="+mn-ea"/>
                <a:cs typeface="+mn-cs"/>
              </a:rPr>
              <a:t>La réforme des Instances médicales</a:t>
            </a:r>
            <a:endParaRPr lang="fr-FR" dirty="0"/>
          </a:p>
        </p:txBody>
      </p:sp>
      <p:pic>
        <p:nvPicPr>
          <p:cNvPr id="5" name="Image 4">
            <a:extLst>
              <a:ext uri="{FF2B5EF4-FFF2-40B4-BE49-F238E27FC236}">
                <a16:creationId xmlns:a16="http://schemas.microsoft.com/office/drawing/2014/main" id="{4B60CF00-BAFD-11FA-CF4B-90E250CFAC72}"/>
              </a:ext>
            </a:extLst>
          </p:cNvPr>
          <p:cNvPicPr>
            <a:picLocks noChangeAspect="1"/>
          </p:cNvPicPr>
          <p:nvPr/>
        </p:nvPicPr>
        <p:blipFill rotWithShape="1">
          <a:blip r:embed="rId2"/>
          <a:srcRect l="28107" t="31633" r="36796" b="46427"/>
          <a:stretch/>
        </p:blipFill>
        <p:spPr>
          <a:xfrm>
            <a:off x="5295318" y="4584417"/>
            <a:ext cx="5106799" cy="1729212"/>
          </a:xfrm>
          <a:prstGeom prst="rect">
            <a:avLst/>
          </a:prstGeom>
        </p:spPr>
      </p:pic>
    </p:spTree>
    <p:extLst>
      <p:ext uri="{BB962C8B-B14F-4D97-AF65-F5344CB8AC3E}">
        <p14:creationId xmlns:p14="http://schemas.microsoft.com/office/powerpoint/2010/main" val="2781673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754980B-6432-443F-93D1-C3036AEDCE33}"/>
              </a:ext>
            </a:extLst>
          </p:cNvPr>
          <p:cNvPicPr>
            <a:picLocks noChangeAspect="1"/>
          </p:cNvPicPr>
          <p:nvPr/>
        </p:nvPicPr>
        <p:blipFill rotWithShape="1">
          <a:blip r:embed="rId2"/>
          <a:srcRect l="21108" t="20733" r="21211" b="3450"/>
          <a:stretch/>
        </p:blipFill>
        <p:spPr>
          <a:xfrm>
            <a:off x="886120" y="61564"/>
            <a:ext cx="10624008" cy="6452359"/>
          </a:xfrm>
          <a:prstGeom prst="rect">
            <a:avLst/>
          </a:prstGeom>
        </p:spPr>
      </p:pic>
    </p:spTree>
    <p:extLst>
      <p:ext uri="{BB962C8B-B14F-4D97-AF65-F5344CB8AC3E}">
        <p14:creationId xmlns:p14="http://schemas.microsoft.com/office/powerpoint/2010/main" val="3153778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1621159-D6AE-BF87-1ACD-9346BC937346}"/>
              </a:ext>
            </a:extLst>
          </p:cNvPr>
          <p:cNvPicPr>
            <a:picLocks noChangeAspect="1"/>
          </p:cNvPicPr>
          <p:nvPr/>
        </p:nvPicPr>
        <p:blipFill rotWithShape="1">
          <a:blip r:embed="rId2"/>
          <a:srcRect l="21031" t="20165" r="21289" b="7433"/>
          <a:stretch/>
        </p:blipFill>
        <p:spPr>
          <a:xfrm>
            <a:off x="1423447" y="258721"/>
            <a:ext cx="9615339" cy="6123226"/>
          </a:xfrm>
          <a:prstGeom prst="rect">
            <a:avLst/>
          </a:prstGeom>
        </p:spPr>
      </p:pic>
    </p:spTree>
    <p:extLst>
      <p:ext uri="{BB962C8B-B14F-4D97-AF65-F5344CB8AC3E}">
        <p14:creationId xmlns:p14="http://schemas.microsoft.com/office/powerpoint/2010/main" val="918232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0EB7761D-D7D7-4742-4D18-352734386466}"/>
              </a:ext>
            </a:extLst>
          </p:cNvPr>
          <p:cNvSpPr txBox="1">
            <a:spLocks/>
          </p:cNvSpPr>
          <p:nvPr/>
        </p:nvSpPr>
        <p:spPr>
          <a:xfrm>
            <a:off x="838200" y="365126"/>
            <a:ext cx="10909300" cy="775612"/>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4400" b="1" dirty="0">
                <a:solidFill>
                  <a:srgbClr val="0E6AB4"/>
                </a:solidFill>
                <a:latin typeface="Montserrat" panose="00000500000000000000" pitchFamily="2" charset="0"/>
                <a:ea typeface="+mn-ea"/>
                <a:cs typeface="+mn-cs"/>
              </a:rPr>
              <a:t>LES autres CHANGEMENTS induits par la réforme</a:t>
            </a:r>
            <a:endParaRPr lang="fr-FR" dirty="0"/>
          </a:p>
        </p:txBody>
      </p:sp>
      <p:sp>
        <p:nvSpPr>
          <p:cNvPr id="5" name="Espace réservé du contenu 2">
            <a:extLst>
              <a:ext uri="{FF2B5EF4-FFF2-40B4-BE49-F238E27FC236}">
                <a16:creationId xmlns:a16="http://schemas.microsoft.com/office/drawing/2014/main" id="{CEA9ADD5-357B-2705-6B85-069C39E01637}"/>
              </a:ext>
            </a:extLst>
          </p:cNvPr>
          <p:cNvSpPr txBox="1">
            <a:spLocks/>
          </p:cNvSpPr>
          <p:nvPr/>
        </p:nvSpPr>
        <p:spPr>
          <a:xfrm>
            <a:off x="838200" y="1834356"/>
            <a:ext cx="10909300" cy="3937794"/>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44500" algn="l">
              <a:lnSpc>
                <a:spcPct val="110000"/>
              </a:lnSpc>
              <a:spcBef>
                <a:spcPts val="0"/>
              </a:spcBef>
              <a:defRPr/>
            </a:pPr>
            <a:endParaRPr lang="fr-FR" sz="1600" b="1" dirty="0">
              <a:latin typeface="Montserrat" panose="00000500000000000000" pitchFamily="2" charset="0"/>
            </a:endParaRPr>
          </a:p>
          <a:p>
            <a:pPr marL="442913" indent="-342900" algn="l">
              <a:lnSpc>
                <a:spcPct val="110000"/>
              </a:lnSpc>
              <a:spcBef>
                <a:spcPts val="0"/>
              </a:spcBef>
              <a:spcAft>
                <a:spcPts val="1200"/>
              </a:spcAft>
              <a:buFont typeface="Wingdings" panose="05000000000000000000" pitchFamily="2" charset="2"/>
              <a:buChar char="v"/>
              <a:defRPr/>
            </a:pPr>
            <a:r>
              <a:rPr lang="fr-FR" sz="3200" b="1" dirty="0">
                <a:solidFill>
                  <a:srgbClr val="BDA043"/>
                </a:solidFill>
                <a:latin typeface="Montserrat" panose="00000500000000000000" pitchFamily="2" charset="0"/>
              </a:rPr>
              <a:t>Disparition du principe de retraite pour invalidité selon procédure simplifiée (à la demande de l’agent)</a:t>
            </a:r>
          </a:p>
          <a:p>
            <a:pPr marL="442913" indent="-342900" algn="l">
              <a:lnSpc>
                <a:spcPct val="110000"/>
              </a:lnSpc>
              <a:spcBef>
                <a:spcPts val="0"/>
              </a:spcBef>
              <a:spcAft>
                <a:spcPts val="1200"/>
              </a:spcAft>
              <a:buFont typeface="Wingdings" panose="05000000000000000000" pitchFamily="2" charset="2"/>
              <a:buChar char="v"/>
              <a:defRPr/>
            </a:pPr>
            <a:r>
              <a:rPr lang="fr-FR" sz="3200" b="1" dirty="0">
                <a:solidFill>
                  <a:srgbClr val="BDA043"/>
                </a:solidFill>
                <a:latin typeface="Montserrat" panose="00000500000000000000" pitchFamily="2" charset="0"/>
              </a:rPr>
              <a:t>L’agent peut saisir directement le Conseil médical Formation Restreinte</a:t>
            </a:r>
          </a:p>
          <a:p>
            <a:pPr marL="442913" indent="-342900" algn="l">
              <a:lnSpc>
                <a:spcPct val="110000"/>
              </a:lnSpc>
              <a:spcBef>
                <a:spcPts val="0"/>
              </a:spcBef>
              <a:buFont typeface="Wingdings" panose="05000000000000000000" pitchFamily="2" charset="2"/>
              <a:buChar char="v"/>
              <a:defRPr/>
            </a:pPr>
            <a:r>
              <a:rPr lang="fr-FR" sz="3200" b="1" dirty="0">
                <a:solidFill>
                  <a:srgbClr val="BDA043"/>
                </a:solidFill>
                <a:latin typeface="Montserrat" panose="00000500000000000000" pitchFamily="2" charset="0"/>
              </a:rPr>
              <a:t>La Collectivité DOIT obligatoirement informer le Conseil médical de sa décision qu’elle suive ou pas l’avis rendu.</a:t>
            </a:r>
          </a:p>
          <a:p>
            <a:endParaRPr lang="fr-FR" sz="3600" dirty="0">
              <a:solidFill>
                <a:srgbClr val="0E6AB4"/>
              </a:solidFill>
              <a:latin typeface="Montserrat" panose="00000500000000000000" pitchFamily="2" charset="0"/>
            </a:endParaRPr>
          </a:p>
          <a:p>
            <a:endParaRPr lang="fr-FR" sz="3200" dirty="0"/>
          </a:p>
        </p:txBody>
      </p:sp>
    </p:spTree>
    <p:extLst>
      <p:ext uri="{BB962C8B-B14F-4D97-AF65-F5344CB8AC3E}">
        <p14:creationId xmlns:p14="http://schemas.microsoft.com/office/powerpoint/2010/main" val="3178432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1D3D04-3800-0BBA-EEB7-AA4C2D0CE007}"/>
              </a:ext>
            </a:extLst>
          </p:cNvPr>
          <p:cNvSpPr>
            <a:spLocks noGrp="1"/>
          </p:cNvSpPr>
          <p:nvPr>
            <p:ph type="title"/>
          </p:nvPr>
        </p:nvSpPr>
        <p:spPr>
          <a:xfrm>
            <a:off x="838200" y="365125"/>
            <a:ext cx="10909300" cy="1325563"/>
          </a:xfrm>
        </p:spPr>
        <p:txBody>
          <a:bodyPr/>
          <a:lstStyle/>
          <a:p>
            <a:pPr algn="ctr"/>
            <a:r>
              <a:rPr kumimoji="0" lang="fr-FR" sz="4400" b="1" i="0" u="none" strike="noStrike" kern="1200" cap="none" spc="0" normalizeH="0" baseline="0" noProof="0" dirty="0">
                <a:ln>
                  <a:noFill/>
                </a:ln>
                <a:solidFill>
                  <a:srgbClr val="0E6AB4"/>
                </a:solidFill>
                <a:effectLst/>
                <a:uLnTx/>
                <a:uFillTx/>
                <a:latin typeface="Montserrat" panose="00000500000000000000" pitchFamily="2" charset="0"/>
                <a:ea typeface="+mn-ea"/>
                <a:cs typeface="+mn-cs"/>
              </a:rPr>
              <a:t>Le CONSEIL MEDICAL SUPERIEUR</a:t>
            </a:r>
            <a:endParaRPr lang="fr-FR" dirty="0"/>
          </a:p>
        </p:txBody>
      </p:sp>
      <p:sp>
        <p:nvSpPr>
          <p:cNvPr id="3" name="Espace réservé du contenu 2">
            <a:extLst>
              <a:ext uri="{FF2B5EF4-FFF2-40B4-BE49-F238E27FC236}">
                <a16:creationId xmlns:a16="http://schemas.microsoft.com/office/drawing/2014/main" id="{8F89893C-CB79-A2D4-E741-9FEE2FE663AF}"/>
              </a:ext>
            </a:extLst>
          </p:cNvPr>
          <p:cNvSpPr>
            <a:spLocks noGrp="1"/>
          </p:cNvSpPr>
          <p:nvPr>
            <p:ph idx="1"/>
          </p:nvPr>
        </p:nvSpPr>
        <p:spPr>
          <a:xfrm>
            <a:off x="838200" y="1825625"/>
            <a:ext cx="10909300" cy="4351338"/>
          </a:xfrm>
        </p:spPr>
        <p:txBody>
          <a:bodyPr>
            <a:normAutofit fontScale="85000" lnSpcReduction="20000"/>
          </a:bodyPr>
          <a:lstStyle/>
          <a:p>
            <a:pPr marL="444500" marR="0" lvl="0" indent="-444500" algn="l" defTabSz="914400" rtl="0" eaLnBrk="1" fontAlgn="auto" latinLnBrk="0" hangingPunct="1">
              <a:lnSpc>
                <a:spcPct val="110000"/>
              </a:lnSpc>
              <a:spcBef>
                <a:spcPts val="0"/>
              </a:spcBef>
              <a:spcAft>
                <a:spcPts val="2400"/>
              </a:spcAft>
              <a:buClrTx/>
              <a:buSzTx/>
              <a:buFont typeface="Wingdings" panose="05000000000000000000" pitchFamily="2" charset="2"/>
              <a:buChar char="v"/>
              <a:tabLst>
                <a:tab pos="266700" algn="l"/>
              </a:tabLst>
              <a:defRPr/>
            </a:pPr>
            <a:r>
              <a:rPr lang="fr-FR" b="1" dirty="0">
                <a:solidFill>
                  <a:srgbClr val="BDA043"/>
                </a:solidFill>
                <a:latin typeface="Montserrat" panose="00000500000000000000" pitchFamily="2" charset="0"/>
              </a:rPr>
              <a:t>Instance de recours qui permet de contester un avis rendu par le Conseil Médical Formation Restreinte</a:t>
            </a:r>
          </a:p>
          <a:p>
            <a:pPr marL="444500" indent="-444500">
              <a:lnSpc>
                <a:spcPct val="110000"/>
              </a:lnSpc>
              <a:spcBef>
                <a:spcPts val="0"/>
              </a:spcBef>
              <a:spcAft>
                <a:spcPts val="2400"/>
              </a:spcAft>
              <a:buFont typeface="Wingdings" panose="05000000000000000000" pitchFamily="2" charset="2"/>
              <a:buChar char="v"/>
              <a:tabLst>
                <a:tab pos="266700" algn="l"/>
              </a:tabLst>
              <a:defRPr/>
            </a:pPr>
            <a:r>
              <a:rPr lang="fr-FR" b="1" dirty="0">
                <a:solidFill>
                  <a:srgbClr val="BDA043"/>
                </a:solidFill>
                <a:latin typeface="Montserrat" panose="00000500000000000000" pitchFamily="2" charset="0"/>
              </a:rPr>
              <a:t>Peut être saisi par l’agent ou par la collectivité</a:t>
            </a:r>
          </a:p>
          <a:p>
            <a:pPr marL="444500" indent="-444500">
              <a:lnSpc>
                <a:spcPct val="110000"/>
              </a:lnSpc>
              <a:spcBef>
                <a:spcPts val="0"/>
              </a:spcBef>
              <a:spcAft>
                <a:spcPts val="2400"/>
              </a:spcAft>
              <a:buFont typeface="Wingdings" panose="05000000000000000000" pitchFamily="2" charset="2"/>
              <a:buChar char="v"/>
              <a:tabLst>
                <a:tab pos="266700" algn="l"/>
              </a:tabLst>
              <a:defRPr/>
            </a:pPr>
            <a:r>
              <a:rPr lang="fr-FR" b="1" dirty="0">
                <a:solidFill>
                  <a:srgbClr val="BDA043"/>
                </a:solidFill>
                <a:latin typeface="Montserrat" panose="00000500000000000000" pitchFamily="2" charset="0"/>
              </a:rPr>
              <a:t>Doit être saisi dans un délai de 2 mois à compter de la notification de l’avis du Conseil Médical </a:t>
            </a:r>
          </a:p>
          <a:p>
            <a:pPr marL="444500" indent="-444500">
              <a:lnSpc>
                <a:spcPct val="110000"/>
              </a:lnSpc>
              <a:spcBef>
                <a:spcPts val="0"/>
              </a:spcBef>
              <a:spcAft>
                <a:spcPts val="2400"/>
              </a:spcAft>
              <a:buFont typeface="Wingdings" panose="05000000000000000000" pitchFamily="2" charset="2"/>
              <a:buChar char="v"/>
              <a:tabLst>
                <a:tab pos="266700" algn="l"/>
              </a:tabLst>
              <a:defRPr/>
            </a:pPr>
            <a:r>
              <a:rPr lang="fr-FR" b="1" dirty="0">
                <a:solidFill>
                  <a:srgbClr val="BDA043"/>
                </a:solidFill>
                <a:latin typeface="Montserrat" panose="00000500000000000000" pitchFamily="2" charset="0"/>
              </a:rPr>
              <a:t>RECOURS possible uniquement contre les avis rendus par la FORMATION RESTREINTE du Conseil médical</a:t>
            </a:r>
          </a:p>
          <a:p>
            <a:pPr marL="444500" marR="0" lvl="0" indent="0" defTabSz="914400" rtl="0" eaLnBrk="1" fontAlgn="auto" latinLnBrk="0" hangingPunct="1">
              <a:lnSpc>
                <a:spcPct val="110000"/>
              </a:lnSpc>
              <a:spcBef>
                <a:spcPts val="0"/>
              </a:spcBef>
              <a:spcAft>
                <a:spcPts val="0"/>
              </a:spcAft>
              <a:buClrTx/>
              <a:buSzTx/>
              <a:buFontTx/>
              <a:buNone/>
              <a:tabLst/>
              <a:defRPr/>
            </a:pPr>
            <a:endParaRPr lang="fr-FR" sz="2000" i="1" dirty="0">
              <a:solidFill>
                <a:srgbClr val="BDA043"/>
              </a:solidFill>
              <a:latin typeface="Montserrat" panose="00000500000000000000" pitchFamily="2" charset="0"/>
            </a:endParaRPr>
          </a:p>
          <a:p>
            <a:pPr marL="444500" marR="0" lvl="0" indent="0" defTabSz="914400" rtl="0" eaLnBrk="1" fontAlgn="auto" latinLnBrk="0" hangingPunct="1">
              <a:lnSpc>
                <a:spcPct val="110000"/>
              </a:lnSpc>
              <a:spcBef>
                <a:spcPts val="0"/>
              </a:spcBef>
              <a:spcAft>
                <a:spcPts val="0"/>
              </a:spcAft>
              <a:buClrTx/>
              <a:buSzTx/>
              <a:buFontTx/>
              <a:buNone/>
              <a:tabLst/>
              <a:defRPr/>
            </a:pPr>
            <a:r>
              <a:rPr lang="fr-FR" u="sng" dirty="0">
                <a:effectLst>
                  <a:outerShdw blurRad="38100" dist="38100" dir="2700000" algn="tl">
                    <a:srgbClr val="000000">
                      <a:alpha val="43137"/>
                    </a:srgbClr>
                  </a:outerShdw>
                </a:effectLst>
                <a:latin typeface="Montserrat" panose="00000500000000000000" pitchFamily="2" charset="0"/>
              </a:rPr>
              <a:t>Référente</a:t>
            </a:r>
            <a:r>
              <a:rPr lang="fr-FR" i="1" dirty="0">
                <a:latin typeface="Montserrat" panose="00000500000000000000" pitchFamily="2" charset="0"/>
              </a:rPr>
              <a:t> : Armelle COMTE</a:t>
            </a:r>
          </a:p>
          <a:p>
            <a:pPr marL="444500" marR="0" lvl="0" indent="0" algn="l" defTabSz="914400" rtl="0" eaLnBrk="1" fontAlgn="auto" latinLnBrk="0" hangingPunct="1">
              <a:lnSpc>
                <a:spcPct val="110000"/>
              </a:lnSpc>
              <a:spcBef>
                <a:spcPts val="0"/>
              </a:spcBef>
              <a:spcAft>
                <a:spcPts val="0"/>
              </a:spcAft>
              <a:buClrTx/>
              <a:buSzTx/>
              <a:buFontTx/>
              <a:buNone/>
              <a:tabLst/>
              <a:defRPr/>
            </a:pPr>
            <a:endParaRPr lang="fr-FR" sz="2000" i="1" dirty="0">
              <a:solidFill>
                <a:srgbClr val="BDA043"/>
              </a:solidFill>
              <a:latin typeface="Montserrat" panose="00000500000000000000" pitchFamily="2" charset="0"/>
            </a:endParaRPr>
          </a:p>
          <a:p>
            <a:pPr marL="0" marR="0" lvl="0" indent="0" algn="l" defTabSz="914400" rtl="0" eaLnBrk="1" fontAlgn="auto" latinLnBrk="0" hangingPunct="1">
              <a:lnSpc>
                <a:spcPct val="110000"/>
              </a:lnSpc>
              <a:spcBef>
                <a:spcPts val="0"/>
              </a:spcBef>
              <a:spcAft>
                <a:spcPts val="0"/>
              </a:spcAft>
              <a:buClrTx/>
              <a:buSzTx/>
              <a:buFontTx/>
              <a:buNone/>
              <a:tabLst/>
              <a:defRPr/>
            </a:pPr>
            <a:endParaRPr lang="fr-FR" sz="2000" dirty="0">
              <a:latin typeface="Montserrat" panose="00000500000000000000" pitchFamily="2" charset="0"/>
            </a:endParaRPr>
          </a:p>
          <a:p>
            <a:pPr marL="0" indent="0">
              <a:buNone/>
            </a:pPr>
            <a:endParaRPr kumimoji="0" lang="fr-FR" sz="2800" b="0" i="0" u="none" strike="noStrike" kern="1200" cap="none" spc="0" normalizeH="0" baseline="0" noProof="0" dirty="0">
              <a:ln>
                <a:noFill/>
              </a:ln>
              <a:solidFill>
                <a:srgbClr val="0E6AB4"/>
              </a:solidFill>
              <a:effectLst/>
              <a:uLnTx/>
              <a:uFillTx/>
              <a:latin typeface="Montserrat" panose="00000500000000000000" pitchFamily="2" charset="0"/>
              <a:ea typeface="+mn-ea"/>
              <a:cs typeface="+mn-cs"/>
            </a:endParaRPr>
          </a:p>
          <a:p>
            <a:endParaRPr lang="fr-FR" dirty="0"/>
          </a:p>
        </p:txBody>
      </p:sp>
    </p:spTree>
    <p:extLst>
      <p:ext uri="{BB962C8B-B14F-4D97-AF65-F5344CB8AC3E}">
        <p14:creationId xmlns:p14="http://schemas.microsoft.com/office/powerpoint/2010/main" val="2593686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1D3D04-3800-0BBA-EEB7-AA4C2D0CE007}"/>
              </a:ext>
            </a:extLst>
          </p:cNvPr>
          <p:cNvSpPr>
            <a:spLocks noGrp="1"/>
          </p:cNvSpPr>
          <p:nvPr>
            <p:ph type="title"/>
          </p:nvPr>
        </p:nvSpPr>
        <p:spPr>
          <a:xfrm>
            <a:off x="723900" y="390525"/>
            <a:ext cx="10909300" cy="1771650"/>
          </a:xfrm>
        </p:spPr>
        <p:txBody>
          <a:bodyPr>
            <a:normAutofit/>
          </a:bodyPr>
          <a:lstStyle/>
          <a:p>
            <a:pPr algn="ctr"/>
            <a:r>
              <a:rPr kumimoji="0" lang="fr-FR" sz="4400" b="1" i="0" u="none" strike="noStrike" kern="1200" cap="none" spc="0" normalizeH="0" baseline="0" noProof="0" dirty="0">
                <a:ln>
                  <a:noFill/>
                </a:ln>
                <a:solidFill>
                  <a:srgbClr val="0E6AB4"/>
                </a:solidFill>
                <a:effectLst/>
                <a:uLnTx/>
                <a:uFillTx/>
                <a:latin typeface="Montserrat" panose="00000500000000000000" pitchFamily="2" charset="0"/>
                <a:ea typeface="+mn-ea"/>
                <a:cs typeface="+mn-cs"/>
              </a:rPr>
              <a:t>Le CITIS - rappels</a:t>
            </a:r>
            <a:br>
              <a:rPr kumimoji="0" lang="fr-FR" sz="4400" b="1" i="0" u="none" strike="noStrike" kern="1200" cap="none" spc="0" normalizeH="0" baseline="0" noProof="0" dirty="0">
                <a:ln>
                  <a:noFill/>
                </a:ln>
                <a:solidFill>
                  <a:srgbClr val="0E6AB4"/>
                </a:solidFill>
                <a:effectLst/>
                <a:uLnTx/>
                <a:uFillTx/>
                <a:latin typeface="Montserrat" panose="00000500000000000000" pitchFamily="2" charset="0"/>
                <a:ea typeface="+mn-ea"/>
                <a:cs typeface="+mn-cs"/>
              </a:rPr>
            </a:br>
            <a:br>
              <a:rPr kumimoji="0" lang="fr-FR" sz="1100" b="1" i="0" u="none" strike="noStrike" kern="1200" cap="none" spc="0" normalizeH="0" baseline="0" noProof="0" dirty="0">
                <a:ln>
                  <a:noFill/>
                </a:ln>
                <a:solidFill>
                  <a:srgbClr val="0E6AB4"/>
                </a:solidFill>
                <a:effectLst/>
                <a:uLnTx/>
                <a:uFillTx/>
                <a:latin typeface="Montserrat" panose="00000500000000000000" pitchFamily="2" charset="0"/>
                <a:ea typeface="+mn-ea"/>
                <a:cs typeface="+mn-cs"/>
              </a:rPr>
            </a:br>
            <a:r>
              <a:rPr lang="fr-FR" sz="2700" u="sng" dirty="0">
                <a:latin typeface="Montserrat" panose="00000500000000000000" pitchFamily="2" charset="0"/>
              </a:rPr>
              <a:t>RAPPEL</a:t>
            </a:r>
            <a:r>
              <a:rPr lang="fr-FR" sz="2700" b="1" dirty="0">
                <a:solidFill>
                  <a:srgbClr val="0E6AB4"/>
                </a:solidFill>
                <a:latin typeface="Montserrat" panose="00000500000000000000" pitchFamily="2" charset="0"/>
                <a:ea typeface="+mn-ea"/>
                <a:cs typeface="+mn-cs"/>
              </a:rPr>
              <a:t> </a:t>
            </a:r>
            <a:r>
              <a:rPr lang="fr-FR" sz="2700" dirty="0">
                <a:latin typeface="Montserrat" panose="00000500000000000000" pitchFamily="2" charset="0"/>
              </a:rPr>
              <a:t>:</a:t>
            </a:r>
            <a:r>
              <a:rPr lang="fr-FR" sz="2700" i="1" dirty="0">
                <a:latin typeface="Montserrat" panose="00000500000000000000" pitchFamily="2" charset="0"/>
              </a:rPr>
              <a:t> </a:t>
            </a:r>
            <a:r>
              <a:rPr lang="fr-FR" sz="2700" dirty="0">
                <a:latin typeface="Calibri" panose="020F0502020204030204" pitchFamily="34" charset="0"/>
                <a:ea typeface="Calibri" panose="020F0502020204030204" pitchFamily="34" charset="0"/>
              </a:rPr>
              <a:t>Le texte de référence encadrant le CITIS est le décret n° 2019-301 </a:t>
            </a:r>
            <a:br>
              <a:rPr lang="fr-FR" sz="2700" dirty="0">
                <a:latin typeface="Calibri" panose="020F0502020204030204" pitchFamily="34" charset="0"/>
                <a:ea typeface="Calibri" panose="020F0502020204030204" pitchFamily="34" charset="0"/>
              </a:rPr>
            </a:br>
            <a:r>
              <a:rPr lang="fr-FR" sz="2700" dirty="0">
                <a:latin typeface="Calibri" panose="020F0502020204030204" pitchFamily="34" charset="0"/>
                <a:ea typeface="Calibri" panose="020F0502020204030204" pitchFamily="34" charset="0"/>
              </a:rPr>
              <a:t>du 10 avril 2019 – Article 37-5</a:t>
            </a:r>
            <a:endParaRPr lang="fr-FR" dirty="0"/>
          </a:p>
        </p:txBody>
      </p:sp>
      <p:sp>
        <p:nvSpPr>
          <p:cNvPr id="3" name="Espace réservé du contenu 2">
            <a:extLst>
              <a:ext uri="{FF2B5EF4-FFF2-40B4-BE49-F238E27FC236}">
                <a16:creationId xmlns:a16="http://schemas.microsoft.com/office/drawing/2014/main" id="{8F89893C-CB79-A2D4-E741-9FEE2FE663AF}"/>
              </a:ext>
            </a:extLst>
          </p:cNvPr>
          <p:cNvSpPr>
            <a:spLocks noGrp="1"/>
          </p:cNvSpPr>
          <p:nvPr>
            <p:ph idx="1"/>
          </p:nvPr>
        </p:nvSpPr>
        <p:spPr>
          <a:xfrm>
            <a:off x="1143000" y="2066925"/>
            <a:ext cx="10909300" cy="3829049"/>
          </a:xfrm>
        </p:spPr>
        <p:txBody>
          <a:bodyPr>
            <a:normAutofit fontScale="40000" lnSpcReduction="20000"/>
          </a:bodyPr>
          <a:lstStyle/>
          <a:p>
            <a:pPr marL="444500" lvl="0" indent="-444500">
              <a:lnSpc>
                <a:spcPct val="110000"/>
              </a:lnSpc>
              <a:spcBef>
                <a:spcPts val="0"/>
              </a:spcBef>
              <a:spcAft>
                <a:spcPts val="1200"/>
              </a:spcAft>
              <a:buFont typeface="Wingdings" panose="05000000000000000000" pitchFamily="2" charset="2"/>
              <a:buChar char="v"/>
              <a:tabLst>
                <a:tab pos="266700" algn="l"/>
              </a:tabLst>
              <a:defRPr/>
            </a:pPr>
            <a:r>
              <a:rPr lang="fr-FR" sz="6200" b="1" dirty="0">
                <a:solidFill>
                  <a:srgbClr val="BDA043"/>
                </a:solidFill>
                <a:latin typeface="Montserrat" panose="00000500000000000000" pitchFamily="2" charset="0"/>
              </a:rPr>
              <a:t>Pour se prononcer sur l'imputabilité au service de l'accident ou de la maladie, à réception de la déclaration, l'autorité territoriale dispose d'un délai de : </a:t>
            </a:r>
          </a:p>
          <a:p>
            <a:pPr marL="719138" marR="0" lvl="0" indent="-325438" fontAlgn="auto">
              <a:lnSpc>
                <a:spcPct val="110000"/>
              </a:lnSpc>
              <a:spcBef>
                <a:spcPts val="600"/>
              </a:spcBef>
              <a:spcAft>
                <a:spcPts val="1200"/>
              </a:spcAft>
              <a:buClrTx/>
              <a:buSzTx/>
              <a:buFont typeface="Wingdings" panose="05000000000000000000" pitchFamily="2" charset="2"/>
              <a:buChar char="ü"/>
              <a:tabLst>
                <a:tab pos="266700" algn="l"/>
              </a:tabLst>
              <a:defRPr/>
            </a:pPr>
            <a:r>
              <a:rPr lang="fr-FR" sz="5500" b="1" dirty="0">
                <a:solidFill>
                  <a:srgbClr val="0E6AB4"/>
                </a:solidFill>
                <a:latin typeface="Montserrat" panose="00000500000000000000" pitchFamily="2" charset="0"/>
              </a:rPr>
              <a:t>1 MOIS en cas d'accident</a:t>
            </a:r>
            <a:endParaRPr lang="fr-FR" sz="5500" b="1" dirty="0">
              <a:latin typeface="Montserrat" panose="00000500000000000000" pitchFamily="2" charset="0"/>
            </a:endParaRPr>
          </a:p>
          <a:p>
            <a:pPr marL="719138" marR="0" lvl="0" indent="-325438" fontAlgn="auto">
              <a:lnSpc>
                <a:spcPct val="110000"/>
              </a:lnSpc>
              <a:spcBef>
                <a:spcPts val="600"/>
              </a:spcBef>
              <a:spcAft>
                <a:spcPts val="1200"/>
              </a:spcAft>
              <a:buClrTx/>
              <a:buSzTx/>
              <a:buFont typeface="Wingdings" panose="05000000000000000000" pitchFamily="2" charset="2"/>
              <a:buChar char="ü"/>
              <a:tabLst>
                <a:tab pos="266700" algn="l"/>
              </a:tabLst>
              <a:defRPr/>
            </a:pPr>
            <a:r>
              <a:rPr lang="fr-FR" sz="5500" b="1" dirty="0">
                <a:solidFill>
                  <a:srgbClr val="0E6AB4"/>
                </a:solidFill>
                <a:latin typeface="Montserrat" panose="00000500000000000000" pitchFamily="2" charset="0"/>
              </a:rPr>
              <a:t>2 MOIS en cas de maladie professionnelle</a:t>
            </a:r>
            <a:endParaRPr lang="fr-FR" sz="3400" b="1" dirty="0">
              <a:latin typeface="Montserrat" panose="00000500000000000000" pitchFamily="2" charset="0"/>
            </a:endParaRPr>
          </a:p>
          <a:p>
            <a:pPr marL="719138" marR="0" lvl="0" indent="-325438" fontAlgn="auto">
              <a:lnSpc>
                <a:spcPct val="110000"/>
              </a:lnSpc>
              <a:spcBef>
                <a:spcPts val="600"/>
              </a:spcBef>
              <a:spcAft>
                <a:spcPts val="1200"/>
              </a:spcAft>
              <a:buClrTx/>
              <a:buSzTx/>
              <a:buFont typeface="Wingdings" panose="05000000000000000000" pitchFamily="2" charset="2"/>
              <a:buChar char="ü"/>
              <a:tabLst>
                <a:tab pos="266700" algn="l"/>
              </a:tabLst>
              <a:defRPr/>
            </a:pPr>
            <a:r>
              <a:rPr lang="fr-FR" sz="5500" b="1" dirty="0">
                <a:solidFill>
                  <a:srgbClr val="0E6AB4"/>
                </a:solidFill>
                <a:latin typeface="Montserrat" panose="00000500000000000000" pitchFamily="2" charset="0"/>
              </a:rPr>
              <a:t>3 MOIS supplémentaires en cas d'enquête administrative, d'examen par le médecin agréé ou de saisine du Conseil Médical Formation Plénière. </a:t>
            </a:r>
          </a:p>
          <a:p>
            <a:pPr marL="719138" marR="0" lvl="0" indent="-325438" fontAlgn="auto">
              <a:lnSpc>
                <a:spcPct val="110000"/>
              </a:lnSpc>
              <a:spcBef>
                <a:spcPts val="600"/>
              </a:spcBef>
              <a:spcAft>
                <a:spcPts val="1200"/>
              </a:spcAft>
              <a:buClrTx/>
              <a:buSzTx/>
              <a:buFont typeface="Wingdings" panose="05000000000000000000" pitchFamily="2" charset="2"/>
              <a:buChar char="ü"/>
              <a:tabLst>
                <a:tab pos="266700" algn="l"/>
              </a:tabLst>
              <a:defRPr/>
            </a:pPr>
            <a:endParaRPr kumimoji="0" lang="fr-FR" sz="4300" b="0" i="0" u="none" strike="noStrike" kern="1200" cap="none" spc="0" normalizeH="0" baseline="0" noProof="0" dirty="0">
              <a:ln>
                <a:noFill/>
              </a:ln>
              <a:solidFill>
                <a:srgbClr val="0E6AB4"/>
              </a:solidFill>
              <a:effectLst/>
              <a:uLnTx/>
              <a:uFillTx/>
              <a:latin typeface="Montserrat" panose="00000500000000000000" pitchFamily="2" charset="0"/>
              <a:ea typeface="+mn-ea"/>
              <a:cs typeface="+mn-cs"/>
            </a:endParaRPr>
          </a:p>
        </p:txBody>
      </p:sp>
    </p:spTree>
    <p:extLst>
      <p:ext uri="{BB962C8B-B14F-4D97-AF65-F5344CB8AC3E}">
        <p14:creationId xmlns:p14="http://schemas.microsoft.com/office/powerpoint/2010/main" val="4255860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1D3D04-3800-0BBA-EEB7-AA4C2D0CE007}"/>
              </a:ext>
            </a:extLst>
          </p:cNvPr>
          <p:cNvSpPr>
            <a:spLocks noGrp="1"/>
          </p:cNvSpPr>
          <p:nvPr>
            <p:ph type="title"/>
          </p:nvPr>
        </p:nvSpPr>
        <p:spPr>
          <a:xfrm>
            <a:off x="723900" y="390525"/>
            <a:ext cx="10909300" cy="933450"/>
          </a:xfrm>
        </p:spPr>
        <p:txBody>
          <a:bodyPr>
            <a:normAutofit/>
          </a:bodyPr>
          <a:lstStyle/>
          <a:p>
            <a:pPr algn="ctr"/>
            <a:r>
              <a:rPr kumimoji="0" lang="fr-FR" sz="4400" b="1" i="0" u="none" strike="noStrike" kern="1200" cap="none" spc="0" normalizeH="0" baseline="0" noProof="0" dirty="0">
                <a:ln>
                  <a:noFill/>
                </a:ln>
                <a:solidFill>
                  <a:srgbClr val="0E6AB4"/>
                </a:solidFill>
                <a:effectLst/>
                <a:uLnTx/>
                <a:uFillTx/>
                <a:latin typeface="Montserrat" panose="00000500000000000000" pitchFamily="2" charset="0"/>
                <a:ea typeface="+mn-ea"/>
                <a:cs typeface="+mn-cs"/>
              </a:rPr>
              <a:t>Le CITIS PROVISOIRE</a:t>
            </a:r>
            <a:endParaRPr lang="fr-FR" dirty="0"/>
          </a:p>
        </p:txBody>
      </p:sp>
      <p:sp>
        <p:nvSpPr>
          <p:cNvPr id="3" name="Espace réservé du contenu 2">
            <a:extLst>
              <a:ext uri="{FF2B5EF4-FFF2-40B4-BE49-F238E27FC236}">
                <a16:creationId xmlns:a16="http://schemas.microsoft.com/office/drawing/2014/main" id="{8F89893C-CB79-A2D4-E741-9FEE2FE663AF}"/>
              </a:ext>
            </a:extLst>
          </p:cNvPr>
          <p:cNvSpPr>
            <a:spLocks noGrp="1"/>
          </p:cNvSpPr>
          <p:nvPr>
            <p:ph idx="1"/>
          </p:nvPr>
        </p:nvSpPr>
        <p:spPr>
          <a:xfrm>
            <a:off x="1143000" y="1323975"/>
            <a:ext cx="10909300" cy="4819650"/>
          </a:xfrm>
        </p:spPr>
        <p:txBody>
          <a:bodyPr>
            <a:normAutofit fontScale="25000" lnSpcReduction="20000"/>
          </a:bodyPr>
          <a:lstStyle/>
          <a:p>
            <a:pPr marL="444500" lvl="0" indent="-444500">
              <a:lnSpc>
                <a:spcPct val="110000"/>
              </a:lnSpc>
              <a:spcBef>
                <a:spcPts val="0"/>
              </a:spcBef>
              <a:spcAft>
                <a:spcPts val="1200"/>
              </a:spcAft>
              <a:buFont typeface="Wingdings" panose="05000000000000000000" pitchFamily="2" charset="2"/>
              <a:buChar char="v"/>
              <a:tabLst>
                <a:tab pos="266700" algn="l"/>
              </a:tabLst>
              <a:defRPr/>
            </a:pPr>
            <a:r>
              <a:rPr lang="fr-FR" sz="7200" b="1" dirty="0">
                <a:solidFill>
                  <a:srgbClr val="BDA043"/>
                </a:solidFill>
                <a:latin typeface="Montserrat" panose="00000500000000000000" pitchFamily="2" charset="0"/>
              </a:rPr>
              <a:t>Pendant le délai d’instruction :</a:t>
            </a:r>
          </a:p>
          <a:p>
            <a:pPr marL="719138" marR="0" lvl="0" indent="-325438" fontAlgn="auto">
              <a:lnSpc>
                <a:spcPct val="110000"/>
              </a:lnSpc>
              <a:spcBef>
                <a:spcPts val="600"/>
              </a:spcBef>
              <a:spcAft>
                <a:spcPts val="1200"/>
              </a:spcAft>
              <a:buClrTx/>
              <a:buSzTx/>
              <a:buFont typeface="Wingdings" panose="05000000000000000000" pitchFamily="2" charset="2"/>
              <a:buChar char="ü"/>
              <a:tabLst>
                <a:tab pos="266700" algn="l"/>
              </a:tabLst>
              <a:defRPr/>
            </a:pPr>
            <a:r>
              <a:rPr lang="fr-FR" sz="6600" b="1" dirty="0">
                <a:solidFill>
                  <a:srgbClr val="0E6AB4"/>
                </a:solidFill>
                <a:latin typeface="Montserrat" panose="00000500000000000000" pitchFamily="2" charset="0"/>
              </a:rPr>
              <a:t>L’agent est placé en CMO s’il a transmis un certificat d’arrêt de travail</a:t>
            </a:r>
          </a:p>
          <a:p>
            <a:pPr marL="719138" marR="0" lvl="0" indent="-325438" fontAlgn="auto">
              <a:lnSpc>
                <a:spcPct val="110000"/>
              </a:lnSpc>
              <a:spcBef>
                <a:spcPts val="600"/>
              </a:spcBef>
              <a:spcAft>
                <a:spcPts val="1200"/>
              </a:spcAft>
              <a:buClrTx/>
              <a:buSzTx/>
              <a:buFont typeface="Wingdings" panose="05000000000000000000" pitchFamily="2" charset="2"/>
              <a:buChar char="ü"/>
              <a:tabLst>
                <a:tab pos="266700" algn="l"/>
              </a:tabLst>
              <a:defRPr/>
            </a:pPr>
            <a:r>
              <a:rPr lang="fr-FR" sz="6800" b="1" dirty="0">
                <a:solidFill>
                  <a:srgbClr val="0E6AB4"/>
                </a:solidFill>
                <a:latin typeface="Montserrat" panose="00000500000000000000" pitchFamily="2" charset="0"/>
              </a:rPr>
              <a:t>L’agent ne peut pas déposer de demande de CLM tant que la décision d’imputabilité n’a pas été prise</a:t>
            </a:r>
          </a:p>
          <a:p>
            <a:pPr marL="444500" lvl="0" indent="-444500">
              <a:lnSpc>
                <a:spcPct val="110000"/>
              </a:lnSpc>
              <a:spcBef>
                <a:spcPts val="0"/>
              </a:spcBef>
              <a:spcAft>
                <a:spcPts val="1200"/>
              </a:spcAft>
              <a:buFont typeface="Wingdings" panose="05000000000000000000" pitchFamily="2" charset="2"/>
              <a:buChar char="v"/>
              <a:tabLst>
                <a:tab pos="266700" algn="l"/>
              </a:tabLst>
              <a:defRPr/>
            </a:pPr>
            <a:r>
              <a:rPr lang="fr-FR" sz="7200" b="1" dirty="0">
                <a:solidFill>
                  <a:srgbClr val="BDA043"/>
                </a:solidFill>
                <a:latin typeface="Montserrat" panose="00000500000000000000" pitchFamily="2" charset="0"/>
              </a:rPr>
              <a:t>Au terme de ces délais (1 ou 2 + 3 mois) :</a:t>
            </a:r>
          </a:p>
          <a:p>
            <a:pPr marL="719138" marR="0" lvl="0" indent="-325438" fontAlgn="auto">
              <a:lnSpc>
                <a:spcPct val="110000"/>
              </a:lnSpc>
              <a:spcBef>
                <a:spcPts val="600"/>
              </a:spcBef>
              <a:spcAft>
                <a:spcPts val="1200"/>
              </a:spcAft>
              <a:buClrTx/>
              <a:buSzTx/>
              <a:buFont typeface="Wingdings" panose="05000000000000000000" pitchFamily="2" charset="2"/>
              <a:buChar char="ü"/>
              <a:tabLst>
                <a:tab pos="266700" algn="l"/>
              </a:tabLst>
              <a:defRPr/>
            </a:pPr>
            <a:r>
              <a:rPr lang="fr-FR" sz="5500" b="1" dirty="0">
                <a:solidFill>
                  <a:srgbClr val="0E6AB4"/>
                </a:solidFill>
                <a:latin typeface="Montserrat" panose="00000500000000000000" pitchFamily="2" charset="0"/>
              </a:rPr>
              <a:t>Si l'instruction par l'autorité territoriale n'est pas terminée </a:t>
            </a:r>
            <a:r>
              <a:rPr lang="fr-FR" sz="5500" b="1" dirty="0">
                <a:solidFill>
                  <a:srgbClr val="0E6AB4"/>
                </a:solidFill>
                <a:latin typeface="Montserrat" panose="00000500000000000000" pitchFamily="2" charset="0"/>
                <a:sym typeface="Wingdings" panose="05000000000000000000" pitchFamily="2" charset="2"/>
              </a:rPr>
              <a:t> </a:t>
            </a:r>
            <a:r>
              <a:rPr lang="fr-FR" sz="5500" b="1" dirty="0">
                <a:solidFill>
                  <a:srgbClr val="0E6AB4"/>
                </a:solidFill>
                <a:latin typeface="Montserrat" panose="00000500000000000000" pitchFamily="2" charset="0"/>
              </a:rPr>
              <a:t>l'agent est placé en CITIS PROVISOIRE pour la durée d'incapacité de travail indiquée sur le certificat médical</a:t>
            </a:r>
          </a:p>
          <a:p>
            <a:pPr marL="719138" marR="0" lvl="0" indent="-325438" fontAlgn="auto">
              <a:lnSpc>
                <a:spcPct val="110000"/>
              </a:lnSpc>
              <a:spcBef>
                <a:spcPts val="600"/>
              </a:spcBef>
              <a:spcAft>
                <a:spcPts val="1200"/>
              </a:spcAft>
              <a:buClrTx/>
              <a:buSzTx/>
              <a:buFont typeface="Wingdings" panose="05000000000000000000" pitchFamily="2" charset="2"/>
              <a:buChar char="ü"/>
              <a:tabLst>
                <a:tab pos="266700" algn="l"/>
              </a:tabLst>
              <a:defRPr/>
            </a:pPr>
            <a:r>
              <a:rPr lang="fr-FR" sz="5500" b="1" dirty="0">
                <a:solidFill>
                  <a:srgbClr val="0E6AB4"/>
                </a:solidFill>
                <a:latin typeface="Montserrat" panose="00000500000000000000" pitchFamily="2" charset="0"/>
              </a:rPr>
              <a:t>Si la collectivité reconnait l’imputabilité au service de l’accident ou de la maladie </a:t>
            </a:r>
            <a:r>
              <a:rPr lang="fr-FR" sz="5500" b="1" dirty="0">
                <a:solidFill>
                  <a:srgbClr val="0E6AB4"/>
                </a:solidFill>
                <a:latin typeface="Montserrat" panose="00000500000000000000" pitchFamily="2" charset="0"/>
                <a:sym typeface="Wingdings" panose="05000000000000000000" pitchFamily="2" charset="2"/>
              </a:rPr>
              <a:t> l’agent sera placé en CITIS</a:t>
            </a:r>
          </a:p>
          <a:p>
            <a:pPr marL="719138" marR="0" lvl="0" indent="-325438" fontAlgn="auto">
              <a:lnSpc>
                <a:spcPct val="110000"/>
              </a:lnSpc>
              <a:spcBef>
                <a:spcPts val="600"/>
              </a:spcBef>
              <a:spcAft>
                <a:spcPts val="1200"/>
              </a:spcAft>
              <a:buClrTx/>
              <a:buSzTx/>
              <a:buFont typeface="Wingdings" panose="05000000000000000000" pitchFamily="2" charset="2"/>
              <a:buChar char="ü"/>
              <a:tabLst>
                <a:tab pos="266700" algn="l"/>
              </a:tabLst>
              <a:defRPr/>
            </a:pPr>
            <a:r>
              <a:rPr lang="fr-FR" sz="5500" b="1" dirty="0">
                <a:solidFill>
                  <a:srgbClr val="0E6AB4"/>
                </a:solidFill>
                <a:latin typeface="Montserrat" panose="00000500000000000000" pitchFamily="2" charset="0"/>
                <a:sym typeface="Wingdings" panose="05000000000000000000" pitchFamily="2" charset="2"/>
              </a:rPr>
              <a:t>Si la collectivité ne reconnaît pas l’imputabilité  </a:t>
            </a:r>
            <a:r>
              <a:rPr lang="fr-FR" sz="5500" b="1" dirty="0">
                <a:solidFill>
                  <a:srgbClr val="0E6AB4"/>
                </a:solidFill>
                <a:latin typeface="Montserrat" panose="00000500000000000000" pitchFamily="2" charset="0"/>
              </a:rPr>
              <a:t>l’agent sera considéré en CMO pour toute la période et la collectivité devra retirer sa décision de placement en CITIS provisoire et procéder aux mesures nécessaires au reversement des sommes indûment versées (régularisation du traitement)</a:t>
            </a:r>
          </a:p>
          <a:p>
            <a:pPr marL="393700" marR="0" lvl="0" indent="0" fontAlgn="auto">
              <a:lnSpc>
                <a:spcPct val="110000"/>
              </a:lnSpc>
              <a:spcBef>
                <a:spcPts val="600"/>
              </a:spcBef>
              <a:spcAft>
                <a:spcPts val="1200"/>
              </a:spcAft>
              <a:buClrTx/>
              <a:buSzTx/>
              <a:buNone/>
              <a:tabLst>
                <a:tab pos="266700" algn="l"/>
              </a:tabLst>
              <a:defRPr/>
            </a:pPr>
            <a:endParaRPr lang="fr-FR" sz="5500" b="1" dirty="0">
              <a:solidFill>
                <a:srgbClr val="0E6AB4"/>
              </a:solidFill>
              <a:latin typeface="Montserrat" panose="00000500000000000000" pitchFamily="2" charset="0"/>
            </a:endParaRPr>
          </a:p>
          <a:p>
            <a:pPr marL="719138" marR="0" lvl="0" indent="-325438" fontAlgn="auto">
              <a:lnSpc>
                <a:spcPct val="110000"/>
              </a:lnSpc>
              <a:spcBef>
                <a:spcPts val="600"/>
              </a:spcBef>
              <a:spcAft>
                <a:spcPts val="1200"/>
              </a:spcAft>
              <a:buClrTx/>
              <a:buSzTx/>
              <a:buFont typeface="Wingdings" panose="05000000000000000000" pitchFamily="2" charset="2"/>
              <a:buChar char="ü"/>
              <a:tabLst>
                <a:tab pos="266700" algn="l"/>
              </a:tabLst>
              <a:defRPr/>
            </a:pPr>
            <a:endParaRPr lang="fr-FR" sz="5500" b="1" dirty="0">
              <a:solidFill>
                <a:srgbClr val="0E6AB4"/>
              </a:solidFill>
              <a:latin typeface="Montserrat" panose="00000500000000000000" pitchFamily="2" charset="0"/>
            </a:endParaRPr>
          </a:p>
          <a:p>
            <a:pPr marL="719138" marR="0" lvl="0" indent="-325438" fontAlgn="auto">
              <a:lnSpc>
                <a:spcPct val="110000"/>
              </a:lnSpc>
              <a:spcBef>
                <a:spcPts val="600"/>
              </a:spcBef>
              <a:spcAft>
                <a:spcPts val="1200"/>
              </a:spcAft>
              <a:buClrTx/>
              <a:buSzTx/>
              <a:buFont typeface="Wingdings" panose="05000000000000000000" pitchFamily="2" charset="2"/>
              <a:buChar char="ü"/>
              <a:tabLst>
                <a:tab pos="266700" algn="l"/>
              </a:tabLst>
              <a:defRPr/>
            </a:pPr>
            <a:endParaRPr lang="fr-FR" sz="5500" b="1" dirty="0">
              <a:solidFill>
                <a:srgbClr val="0E6AB4"/>
              </a:solidFill>
              <a:latin typeface="Montserrat" panose="00000500000000000000" pitchFamily="2" charset="0"/>
            </a:endParaRPr>
          </a:p>
          <a:p>
            <a:pPr marL="719138" marR="0" lvl="0" indent="-325438" fontAlgn="auto">
              <a:lnSpc>
                <a:spcPct val="110000"/>
              </a:lnSpc>
              <a:spcBef>
                <a:spcPts val="600"/>
              </a:spcBef>
              <a:spcAft>
                <a:spcPts val="1200"/>
              </a:spcAft>
              <a:buClrTx/>
              <a:buSzTx/>
              <a:buFont typeface="Wingdings" panose="05000000000000000000" pitchFamily="2" charset="2"/>
              <a:buChar char="ü"/>
              <a:tabLst>
                <a:tab pos="266700" algn="l"/>
              </a:tabLst>
              <a:defRPr/>
            </a:pPr>
            <a:endParaRPr kumimoji="0" lang="fr-FR" sz="4300" b="0" i="0" u="none" strike="noStrike" kern="1200" cap="none" spc="0" normalizeH="0" baseline="0" noProof="0" dirty="0">
              <a:ln>
                <a:noFill/>
              </a:ln>
              <a:solidFill>
                <a:srgbClr val="0E6AB4"/>
              </a:solidFill>
              <a:effectLst/>
              <a:uLnTx/>
              <a:uFillTx/>
              <a:latin typeface="Montserrat" panose="00000500000000000000" pitchFamily="2" charset="0"/>
              <a:ea typeface="+mn-ea"/>
              <a:cs typeface="+mn-cs"/>
            </a:endParaRPr>
          </a:p>
        </p:txBody>
      </p:sp>
    </p:spTree>
    <p:extLst>
      <p:ext uri="{BB962C8B-B14F-4D97-AF65-F5344CB8AC3E}">
        <p14:creationId xmlns:p14="http://schemas.microsoft.com/office/powerpoint/2010/main" val="17598517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1D3D04-3800-0BBA-EEB7-AA4C2D0CE007}"/>
              </a:ext>
            </a:extLst>
          </p:cNvPr>
          <p:cNvSpPr>
            <a:spLocks noGrp="1"/>
          </p:cNvSpPr>
          <p:nvPr>
            <p:ph type="title"/>
          </p:nvPr>
        </p:nvSpPr>
        <p:spPr>
          <a:xfrm>
            <a:off x="723900" y="390525"/>
            <a:ext cx="10909300" cy="933450"/>
          </a:xfrm>
        </p:spPr>
        <p:txBody>
          <a:bodyPr>
            <a:normAutofit fontScale="90000"/>
          </a:bodyPr>
          <a:lstStyle/>
          <a:p>
            <a:pPr algn="ctr"/>
            <a:r>
              <a:rPr kumimoji="0" lang="fr-FR" sz="4400" b="1" i="0" u="none" strike="noStrike" kern="1200" cap="none" spc="0" normalizeH="0" baseline="0" noProof="0" dirty="0">
                <a:ln>
                  <a:noFill/>
                </a:ln>
                <a:solidFill>
                  <a:srgbClr val="0E6AB4"/>
                </a:solidFill>
                <a:effectLst/>
                <a:uLnTx/>
                <a:uFillTx/>
                <a:latin typeface="Montserrat" panose="00000500000000000000" pitchFamily="2" charset="0"/>
                <a:ea typeface="+mn-ea"/>
                <a:cs typeface="+mn-cs"/>
              </a:rPr>
              <a:t>CMFP : les changements intervenus depuis le 1</a:t>
            </a:r>
            <a:r>
              <a:rPr kumimoji="0" lang="fr-FR" sz="4400" b="1" i="0" u="none" strike="noStrike" kern="1200" cap="none" spc="0" normalizeH="0" baseline="30000" noProof="0" dirty="0">
                <a:ln>
                  <a:noFill/>
                </a:ln>
                <a:solidFill>
                  <a:srgbClr val="0E6AB4"/>
                </a:solidFill>
                <a:effectLst/>
                <a:uLnTx/>
                <a:uFillTx/>
                <a:latin typeface="Montserrat" panose="00000500000000000000" pitchFamily="2" charset="0"/>
                <a:ea typeface="+mn-ea"/>
                <a:cs typeface="+mn-cs"/>
              </a:rPr>
              <a:t>er</a:t>
            </a:r>
            <a:r>
              <a:rPr kumimoji="0" lang="fr-FR" sz="4400" b="1" i="0" u="none" strike="noStrike" kern="1200" cap="none" spc="0" normalizeH="0" baseline="0" noProof="0" dirty="0">
                <a:ln>
                  <a:noFill/>
                </a:ln>
                <a:solidFill>
                  <a:srgbClr val="0E6AB4"/>
                </a:solidFill>
                <a:effectLst/>
                <a:uLnTx/>
                <a:uFillTx/>
                <a:latin typeface="Montserrat" panose="00000500000000000000" pitchFamily="2" charset="0"/>
                <a:ea typeface="+mn-ea"/>
                <a:cs typeface="+mn-cs"/>
              </a:rPr>
              <a:t> janvier 2024</a:t>
            </a:r>
            <a:endParaRPr lang="fr-FR" dirty="0"/>
          </a:p>
        </p:txBody>
      </p:sp>
      <p:sp>
        <p:nvSpPr>
          <p:cNvPr id="3" name="Espace réservé du contenu 2">
            <a:extLst>
              <a:ext uri="{FF2B5EF4-FFF2-40B4-BE49-F238E27FC236}">
                <a16:creationId xmlns:a16="http://schemas.microsoft.com/office/drawing/2014/main" id="{8F89893C-CB79-A2D4-E741-9FEE2FE663AF}"/>
              </a:ext>
            </a:extLst>
          </p:cNvPr>
          <p:cNvSpPr>
            <a:spLocks noGrp="1"/>
          </p:cNvSpPr>
          <p:nvPr>
            <p:ph idx="1"/>
          </p:nvPr>
        </p:nvSpPr>
        <p:spPr>
          <a:xfrm>
            <a:off x="828675" y="1724025"/>
            <a:ext cx="10909300" cy="4591050"/>
          </a:xfrm>
        </p:spPr>
        <p:txBody>
          <a:bodyPr>
            <a:normAutofit fontScale="25000" lnSpcReduction="20000"/>
          </a:bodyPr>
          <a:lstStyle/>
          <a:p>
            <a:pPr marL="444500" lvl="0" indent="-444500">
              <a:lnSpc>
                <a:spcPct val="110000"/>
              </a:lnSpc>
              <a:spcBef>
                <a:spcPts val="0"/>
              </a:spcBef>
              <a:spcAft>
                <a:spcPts val="1200"/>
              </a:spcAft>
              <a:buFont typeface="Wingdings" panose="05000000000000000000" pitchFamily="2" charset="2"/>
              <a:buChar char="v"/>
              <a:tabLst>
                <a:tab pos="266700" algn="l"/>
              </a:tabLst>
              <a:defRPr/>
            </a:pPr>
            <a:r>
              <a:rPr lang="fr-FR" sz="7200" b="1" dirty="0">
                <a:solidFill>
                  <a:srgbClr val="BDA043"/>
                </a:solidFill>
                <a:latin typeface="Montserrat" panose="00000500000000000000" pitchFamily="2" charset="0"/>
              </a:rPr>
              <a:t>Saisine du CM Formation Plénière uniquement via Net CMCR:</a:t>
            </a:r>
          </a:p>
          <a:p>
            <a:pPr marL="719138" marR="0" lvl="0" indent="-325438" fontAlgn="auto">
              <a:lnSpc>
                <a:spcPct val="110000"/>
              </a:lnSpc>
              <a:spcBef>
                <a:spcPts val="600"/>
              </a:spcBef>
              <a:spcAft>
                <a:spcPts val="1200"/>
              </a:spcAft>
              <a:buClrTx/>
              <a:buSzTx/>
              <a:buFont typeface="Wingdings" panose="05000000000000000000" pitchFamily="2" charset="2"/>
              <a:buChar char="ü"/>
              <a:tabLst>
                <a:tab pos="266700" algn="l"/>
              </a:tabLst>
              <a:defRPr/>
            </a:pPr>
            <a:r>
              <a:rPr lang="fr-FR" sz="6600" b="1" dirty="0">
                <a:solidFill>
                  <a:srgbClr val="0E6AB4"/>
                </a:solidFill>
                <a:latin typeface="Montserrat" panose="00000500000000000000" pitchFamily="2" charset="0"/>
              </a:rPr>
              <a:t>Plus d’envoi de dossier par mail ou par voie postale</a:t>
            </a:r>
            <a:endParaRPr lang="fr-FR" sz="6800" b="1" dirty="0">
              <a:solidFill>
                <a:srgbClr val="0E6AB4"/>
              </a:solidFill>
              <a:latin typeface="Montserrat" panose="00000500000000000000" pitchFamily="2" charset="0"/>
            </a:endParaRPr>
          </a:p>
          <a:p>
            <a:pPr marL="444500" lvl="0" indent="-444500">
              <a:lnSpc>
                <a:spcPct val="110000"/>
              </a:lnSpc>
              <a:spcBef>
                <a:spcPts val="0"/>
              </a:spcBef>
              <a:spcAft>
                <a:spcPts val="1200"/>
              </a:spcAft>
              <a:buFont typeface="Wingdings" panose="05000000000000000000" pitchFamily="2" charset="2"/>
              <a:buChar char="v"/>
              <a:tabLst>
                <a:tab pos="266700" algn="l"/>
              </a:tabLst>
              <a:defRPr/>
            </a:pPr>
            <a:r>
              <a:rPr lang="fr-FR" sz="7200" b="1" dirty="0">
                <a:solidFill>
                  <a:srgbClr val="BDA043"/>
                </a:solidFill>
                <a:latin typeface="Montserrat" panose="00000500000000000000" pitchFamily="2" charset="0"/>
              </a:rPr>
              <a:t>Réalisation de l’expertise médicale par la collectivité avant saisine du CM Formation Plénière</a:t>
            </a:r>
          </a:p>
          <a:p>
            <a:pPr marL="719138" marR="0" lvl="0" indent="-325438" fontAlgn="auto">
              <a:lnSpc>
                <a:spcPct val="110000"/>
              </a:lnSpc>
              <a:spcBef>
                <a:spcPts val="600"/>
              </a:spcBef>
              <a:spcAft>
                <a:spcPts val="1200"/>
              </a:spcAft>
              <a:buClrTx/>
              <a:buSzTx/>
              <a:buFont typeface="Wingdings" panose="05000000000000000000" pitchFamily="2" charset="2"/>
              <a:buChar char="ü"/>
              <a:tabLst>
                <a:tab pos="266700" algn="l"/>
              </a:tabLst>
              <a:defRPr/>
            </a:pPr>
            <a:r>
              <a:rPr lang="fr-FR" sz="5500" b="1" dirty="0">
                <a:solidFill>
                  <a:srgbClr val="0E6AB4"/>
                </a:solidFill>
                <a:latin typeface="Montserrat" panose="00000500000000000000" pitchFamily="2" charset="0"/>
              </a:rPr>
              <a:t>Pour rappel, l’expertise était auparavant diligentée par l’instance médicale à réception du dossier.</a:t>
            </a:r>
          </a:p>
          <a:p>
            <a:pPr marL="719138" marR="0" lvl="0" indent="-325438" fontAlgn="auto">
              <a:lnSpc>
                <a:spcPct val="110000"/>
              </a:lnSpc>
              <a:spcBef>
                <a:spcPts val="600"/>
              </a:spcBef>
              <a:spcAft>
                <a:spcPts val="1200"/>
              </a:spcAft>
              <a:buClrTx/>
              <a:buSzTx/>
              <a:buFont typeface="Wingdings" panose="05000000000000000000" pitchFamily="2" charset="2"/>
              <a:buChar char="ü"/>
              <a:tabLst>
                <a:tab pos="266700" algn="l"/>
              </a:tabLst>
              <a:defRPr/>
            </a:pPr>
            <a:r>
              <a:rPr lang="fr-FR" sz="5500" b="1" dirty="0">
                <a:solidFill>
                  <a:srgbClr val="0E6AB4"/>
                </a:solidFill>
                <a:latin typeface="Montserrat" panose="00000500000000000000" pitchFamily="2" charset="0"/>
              </a:rPr>
              <a:t>Les conclusions de l’expert missionné par la collectivité devront être jointes à la saisine</a:t>
            </a:r>
            <a:endParaRPr lang="fr-FR" sz="5500" b="1" dirty="0">
              <a:solidFill>
                <a:srgbClr val="0E6AB4"/>
              </a:solidFill>
              <a:latin typeface="Montserrat" panose="00000500000000000000" pitchFamily="2" charset="0"/>
              <a:sym typeface="Wingdings" panose="05000000000000000000" pitchFamily="2" charset="2"/>
            </a:endParaRPr>
          </a:p>
          <a:p>
            <a:pPr marL="444500" lvl="0" indent="-444500">
              <a:lnSpc>
                <a:spcPct val="110000"/>
              </a:lnSpc>
              <a:spcBef>
                <a:spcPts val="0"/>
              </a:spcBef>
              <a:spcAft>
                <a:spcPts val="1200"/>
              </a:spcAft>
              <a:buFont typeface="Wingdings" panose="05000000000000000000" pitchFamily="2" charset="2"/>
              <a:buChar char="v"/>
              <a:tabLst>
                <a:tab pos="266700" algn="l"/>
              </a:tabLst>
              <a:defRPr/>
            </a:pPr>
            <a:r>
              <a:rPr lang="fr-FR" sz="7200" b="1" dirty="0">
                <a:solidFill>
                  <a:srgbClr val="BDA043"/>
                </a:solidFill>
                <a:latin typeface="Montserrat" panose="00000500000000000000" pitchFamily="2" charset="0"/>
              </a:rPr>
              <a:t>Pour toute demande de reconnaissance de l’imputabilité au service d’une maladie</a:t>
            </a:r>
          </a:p>
          <a:p>
            <a:pPr marL="719138" marR="0" lvl="0" indent="-325438" fontAlgn="auto">
              <a:lnSpc>
                <a:spcPct val="110000"/>
              </a:lnSpc>
              <a:spcBef>
                <a:spcPts val="600"/>
              </a:spcBef>
              <a:spcAft>
                <a:spcPts val="1200"/>
              </a:spcAft>
              <a:buClrTx/>
              <a:buSzTx/>
              <a:buFont typeface="Wingdings" panose="05000000000000000000" pitchFamily="2" charset="2"/>
              <a:buChar char="ü"/>
              <a:tabLst>
                <a:tab pos="266700" algn="l"/>
              </a:tabLst>
              <a:defRPr/>
            </a:pPr>
            <a:r>
              <a:rPr lang="fr-FR" sz="5500" b="1" dirty="0">
                <a:solidFill>
                  <a:srgbClr val="0E6AB4"/>
                </a:solidFill>
                <a:latin typeface="Montserrat" panose="00000500000000000000" pitchFamily="2" charset="0"/>
              </a:rPr>
              <a:t>La collectivité devra solliciter le médecin du travail pour qu’il établisse un rapport</a:t>
            </a:r>
          </a:p>
          <a:p>
            <a:pPr marL="719138" marR="0" lvl="0" indent="-325438" fontAlgn="auto">
              <a:lnSpc>
                <a:spcPct val="110000"/>
              </a:lnSpc>
              <a:spcBef>
                <a:spcPts val="600"/>
              </a:spcBef>
              <a:spcAft>
                <a:spcPts val="1200"/>
              </a:spcAft>
              <a:buClrTx/>
              <a:buSzTx/>
              <a:buFont typeface="Wingdings" panose="05000000000000000000" pitchFamily="2" charset="2"/>
              <a:buChar char="ü"/>
              <a:tabLst>
                <a:tab pos="266700" algn="l"/>
              </a:tabLst>
              <a:defRPr/>
            </a:pPr>
            <a:r>
              <a:rPr lang="fr-FR" sz="5500" b="1" dirty="0">
                <a:solidFill>
                  <a:srgbClr val="0E6AB4"/>
                </a:solidFill>
                <a:latin typeface="Montserrat" panose="00000500000000000000" pitchFamily="2" charset="0"/>
              </a:rPr>
              <a:t>Si ce dernier constate que la maladie figure dans le tableau de la sécurité sociale et en remplit toutes les conditions, la collectivité peut directement prendre l’arrêté de reconnaissance de la maladie professionnelle sur la base de ce rapport.</a:t>
            </a:r>
          </a:p>
          <a:p>
            <a:pPr marL="393700" marR="0" lvl="0" indent="0" fontAlgn="auto">
              <a:lnSpc>
                <a:spcPct val="110000"/>
              </a:lnSpc>
              <a:spcBef>
                <a:spcPts val="600"/>
              </a:spcBef>
              <a:spcAft>
                <a:spcPts val="1200"/>
              </a:spcAft>
              <a:buClrTx/>
              <a:buSzTx/>
              <a:buNone/>
              <a:tabLst>
                <a:tab pos="266700" algn="l"/>
              </a:tabLst>
              <a:defRPr/>
            </a:pPr>
            <a:endParaRPr lang="fr-FR" sz="5500" b="1" dirty="0">
              <a:solidFill>
                <a:srgbClr val="0E6AB4"/>
              </a:solidFill>
              <a:latin typeface="Montserrat" panose="00000500000000000000" pitchFamily="2" charset="0"/>
            </a:endParaRPr>
          </a:p>
          <a:p>
            <a:pPr marL="719138" marR="0" lvl="0" indent="-325438" fontAlgn="auto">
              <a:lnSpc>
                <a:spcPct val="110000"/>
              </a:lnSpc>
              <a:spcBef>
                <a:spcPts val="600"/>
              </a:spcBef>
              <a:spcAft>
                <a:spcPts val="1200"/>
              </a:spcAft>
              <a:buClrTx/>
              <a:buSzTx/>
              <a:buFont typeface="Wingdings" panose="05000000000000000000" pitchFamily="2" charset="2"/>
              <a:buChar char="ü"/>
              <a:tabLst>
                <a:tab pos="266700" algn="l"/>
              </a:tabLst>
              <a:defRPr/>
            </a:pPr>
            <a:endParaRPr lang="fr-FR" sz="5500" b="1" dirty="0">
              <a:solidFill>
                <a:srgbClr val="0E6AB4"/>
              </a:solidFill>
              <a:latin typeface="Montserrat" panose="00000500000000000000" pitchFamily="2" charset="0"/>
            </a:endParaRPr>
          </a:p>
          <a:p>
            <a:pPr marL="719138" marR="0" lvl="0" indent="-325438" fontAlgn="auto">
              <a:lnSpc>
                <a:spcPct val="110000"/>
              </a:lnSpc>
              <a:spcBef>
                <a:spcPts val="600"/>
              </a:spcBef>
              <a:spcAft>
                <a:spcPts val="1200"/>
              </a:spcAft>
              <a:buClrTx/>
              <a:buSzTx/>
              <a:buFont typeface="Wingdings" panose="05000000000000000000" pitchFamily="2" charset="2"/>
              <a:buChar char="ü"/>
              <a:tabLst>
                <a:tab pos="266700" algn="l"/>
              </a:tabLst>
              <a:defRPr/>
            </a:pPr>
            <a:endParaRPr lang="fr-FR" sz="5500" b="1" dirty="0">
              <a:solidFill>
                <a:srgbClr val="0E6AB4"/>
              </a:solidFill>
              <a:latin typeface="Montserrat" panose="00000500000000000000" pitchFamily="2" charset="0"/>
            </a:endParaRPr>
          </a:p>
          <a:p>
            <a:pPr marL="719138" marR="0" lvl="0" indent="-325438" fontAlgn="auto">
              <a:lnSpc>
                <a:spcPct val="110000"/>
              </a:lnSpc>
              <a:spcBef>
                <a:spcPts val="600"/>
              </a:spcBef>
              <a:spcAft>
                <a:spcPts val="1200"/>
              </a:spcAft>
              <a:buClrTx/>
              <a:buSzTx/>
              <a:buFont typeface="Wingdings" panose="05000000000000000000" pitchFamily="2" charset="2"/>
              <a:buChar char="ü"/>
              <a:tabLst>
                <a:tab pos="266700" algn="l"/>
              </a:tabLst>
              <a:defRPr/>
            </a:pPr>
            <a:endParaRPr kumimoji="0" lang="fr-FR" sz="4300" b="0" i="0" u="none" strike="noStrike" kern="1200" cap="none" spc="0" normalizeH="0" baseline="0" noProof="0" dirty="0">
              <a:ln>
                <a:noFill/>
              </a:ln>
              <a:solidFill>
                <a:srgbClr val="0E6AB4"/>
              </a:solidFill>
              <a:effectLst/>
              <a:uLnTx/>
              <a:uFillTx/>
              <a:latin typeface="Montserrat" panose="00000500000000000000" pitchFamily="2" charset="0"/>
              <a:ea typeface="+mn-ea"/>
              <a:cs typeface="+mn-cs"/>
            </a:endParaRPr>
          </a:p>
        </p:txBody>
      </p:sp>
    </p:spTree>
    <p:extLst>
      <p:ext uri="{BB962C8B-B14F-4D97-AF65-F5344CB8AC3E}">
        <p14:creationId xmlns:p14="http://schemas.microsoft.com/office/powerpoint/2010/main" val="20993665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a:extLst>
              <a:ext uri="{FF2B5EF4-FFF2-40B4-BE49-F238E27FC236}">
                <a16:creationId xmlns:a16="http://schemas.microsoft.com/office/drawing/2014/main" id="{FA8EA946-609F-19D2-32D9-65A2FBE05641}"/>
              </a:ext>
            </a:extLst>
          </p:cNvPr>
          <p:cNvSpPr>
            <a:spLocks noGrp="1"/>
          </p:cNvSpPr>
          <p:nvPr>
            <p:ph idx="1"/>
          </p:nvPr>
        </p:nvSpPr>
        <p:spPr>
          <a:xfrm>
            <a:off x="708982" y="498193"/>
            <a:ext cx="10584203" cy="929002"/>
          </a:xfrm>
        </p:spPr>
        <p:txBody>
          <a:bodyPr vert="horz" lIns="91440" tIns="45720" rIns="91440" bIns="45720" rtlCol="0" anchor="b">
            <a:normAutofit/>
          </a:bodyPr>
          <a:lstStyle/>
          <a:p>
            <a:pPr marL="0" indent="0" algn="ctr">
              <a:spcBef>
                <a:spcPct val="0"/>
              </a:spcBef>
              <a:buNone/>
            </a:pPr>
            <a:r>
              <a:rPr lang="fr-FR" sz="4400" b="1" dirty="0">
                <a:solidFill>
                  <a:srgbClr val="0E6AB4"/>
                </a:solidFill>
                <a:latin typeface="Montserrat" panose="00000500000000000000" pitchFamily="2" charset="0"/>
                <a:ea typeface="+mj-ea"/>
                <a:cs typeface="+mj-cs"/>
              </a:rPr>
              <a:t>NET CM-CR</a:t>
            </a:r>
          </a:p>
        </p:txBody>
      </p:sp>
      <p:sp>
        <p:nvSpPr>
          <p:cNvPr id="2" name="Espace réservé du contenu 2">
            <a:extLst>
              <a:ext uri="{FF2B5EF4-FFF2-40B4-BE49-F238E27FC236}">
                <a16:creationId xmlns:a16="http://schemas.microsoft.com/office/drawing/2014/main" id="{B4F28EAA-4203-D4C3-CFF1-A561380F30DF}"/>
              </a:ext>
            </a:extLst>
          </p:cNvPr>
          <p:cNvSpPr txBox="1">
            <a:spLocks/>
          </p:cNvSpPr>
          <p:nvPr/>
        </p:nvSpPr>
        <p:spPr>
          <a:xfrm>
            <a:off x="1173257" y="1720158"/>
            <a:ext cx="10442340" cy="445869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85838" indent="-769938">
              <a:lnSpc>
                <a:spcPct val="110000"/>
              </a:lnSpc>
              <a:spcBef>
                <a:spcPts val="0"/>
              </a:spcBef>
              <a:spcAft>
                <a:spcPts val="3600"/>
              </a:spcAft>
              <a:buFont typeface="Wingdings" panose="05000000000000000000" pitchFamily="2" charset="2"/>
              <a:buChar char="q"/>
              <a:defRPr/>
            </a:pPr>
            <a:r>
              <a:rPr lang="fr-FR" sz="3800" b="1" dirty="0">
                <a:solidFill>
                  <a:srgbClr val="BDA043"/>
                </a:solidFill>
                <a:latin typeface="Montserrat" panose="00000500000000000000" pitchFamily="2" charset="0"/>
              </a:rPr>
              <a:t>Identifiants de connexion personnels </a:t>
            </a:r>
          </a:p>
          <a:p>
            <a:pPr marL="985838" indent="-769938">
              <a:lnSpc>
                <a:spcPct val="110000"/>
              </a:lnSpc>
              <a:spcBef>
                <a:spcPts val="0"/>
              </a:spcBef>
              <a:spcAft>
                <a:spcPts val="3600"/>
              </a:spcAft>
              <a:buFont typeface="Wingdings" panose="05000000000000000000" pitchFamily="2" charset="2"/>
              <a:buChar char="q"/>
              <a:defRPr/>
            </a:pPr>
            <a:r>
              <a:rPr lang="fr-FR" sz="3800" b="1" dirty="0">
                <a:solidFill>
                  <a:srgbClr val="BDA043"/>
                </a:solidFill>
                <a:latin typeface="Montserrat" panose="00000500000000000000" pitchFamily="2" charset="0"/>
              </a:rPr>
              <a:t>Saisines dématérialisées pour la formation restreinte depuis 3 ans et pour la formation plénière depuis le 1</a:t>
            </a:r>
            <a:r>
              <a:rPr lang="fr-FR" sz="3800" b="1" baseline="30000" dirty="0">
                <a:solidFill>
                  <a:srgbClr val="BDA043"/>
                </a:solidFill>
                <a:latin typeface="Montserrat" panose="00000500000000000000" pitchFamily="2" charset="0"/>
              </a:rPr>
              <a:t>er</a:t>
            </a:r>
            <a:r>
              <a:rPr lang="fr-FR" sz="3800" b="1" dirty="0">
                <a:solidFill>
                  <a:srgbClr val="BDA043"/>
                </a:solidFill>
                <a:latin typeface="Montserrat" panose="00000500000000000000" pitchFamily="2" charset="0"/>
              </a:rPr>
              <a:t> janvier 2024</a:t>
            </a:r>
          </a:p>
          <a:p>
            <a:pPr marL="490538" indent="0">
              <a:lnSpc>
                <a:spcPct val="110000"/>
              </a:lnSpc>
              <a:spcBef>
                <a:spcPts val="0"/>
              </a:spcBef>
              <a:spcAft>
                <a:spcPts val="1800"/>
              </a:spcAft>
              <a:buNone/>
              <a:defRPr/>
            </a:pPr>
            <a:r>
              <a:rPr lang="fr-FR" sz="3800" b="1" dirty="0">
                <a:solidFill>
                  <a:srgbClr val="BDA043"/>
                </a:solidFill>
                <a:latin typeface="Montserrat" panose="00000500000000000000" pitchFamily="2" charset="0"/>
              </a:rPr>
              <a:t> </a:t>
            </a:r>
            <a:endParaRPr lang="fr-FR" sz="1600" b="1" dirty="0">
              <a:solidFill>
                <a:srgbClr val="BDA043"/>
              </a:solidFill>
              <a:latin typeface="Montserrat" panose="00000500000000000000" pitchFamily="2" charset="0"/>
            </a:endParaRPr>
          </a:p>
          <a:p>
            <a:pPr marL="0" indent="0">
              <a:buFont typeface="Arial" panose="020B0604020202020204" pitchFamily="34" charset="0"/>
              <a:buNone/>
            </a:pPr>
            <a:endParaRPr lang="fr-FR" sz="2400" dirty="0"/>
          </a:p>
        </p:txBody>
      </p:sp>
    </p:spTree>
    <p:extLst>
      <p:ext uri="{BB962C8B-B14F-4D97-AF65-F5344CB8AC3E}">
        <p14:creationId xmlns:p14="http://schemas.microsoft.com/office/powerpoint/2010/main" val="513722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85AB0D-D808-956C-FD01-D4B42C02CF57}"/>
              </a:ext>
            </a:extLst>
          </p:cNvPr>
          <p:cNvSpPr>
            <a:spLocks noGrp="1"/>
          </p:cNvSpPr>
          <p:nvPr>
            <p:ph type="title"/>
          </p:nvPr>
        </p:nvSpPr>
        <p:spPr>
          <a:xfrm>
            <a:off x="612558" y="214205"/>
            <a:ext cx="11129639" cy="762339"/>
          </a:xfrm>
        </p:spPr>
        <p:txBody>
          <a:bodyPr vert="horz" lIns="91440" tIns="45720" rIns="91440" bIns="45720" rtlCol="0" anchor="ctr">
            <a:noAutofit/>
          </a:bodyPr>
          <a:lstStyle/>
          <a:p>
            <a:r>
              <a:rPr lang="fr-FR" sz="3200" b="1" dirty="0">
                <a:solidFill>
                  <a:srgbClr val="0E6AB4"/>
                </a:solidFill>
                <a:latin typeface="Montserrat" panose="00000500000000000000" pitchFamily="2" charset="0"/>
                <a:ea typeface="+mn-ea"/>
                <a:cs typeface="+mn-cs"/>
              </a:rPr>
              <a:t>QUELQUES RAPPELS </a:t>
            </a:r>
            <a:r>
              <a:rPr lang="fr-FR" sz="2800" b="1" dirty="0">
                <a:solidFill>
                  <a:srgbClr val="0E6AB4"/>
                </a:solidFill>
                <a:latin typeface="Montserrat" panose="00000500000000000000" pitchFamily="2" charset="0"/>
                <a:ea typeface="+mn-ea"/>
                <a:cs typeface="+mn-cs"/>
              </a:rPr>
              <a:t>sur les droits à congé maladie</a:t>
            </a:r>
          </a:p>
        </p:txBody>
      </p:sp>
      <p:sp>
        <p:nvSpPr>
          <p:cNvPr id="3" name="Espace réservé du contenu 2">
            <a:extLst>
              <a:ext uri="{FF2B5EF4-FFF2-40B4-BE49-F238E27FC236}">
                <a16:creationId xmlns:a16="http://schemas.microsoft.com/office/drawing/2014/main" id="{E0039457-2E5F-1E79-00FF-D2841C56B96C}"/>
              </a:ext>
            </a:extLst>
          </p:cNvPr>
          <p:cNvSpPr>
            <a:spLocks noGrp="1"/>
          </p:cNvSpPr>
          <p:nvPr>
            <p:ph idx="1"/>
          </p:nvPr>
        </p:nvSpPr>
        <p:spPr>
          <a:xfrm>
            <a:off x="704295" y="976544"/>
            <a:ext cx="11129639" cy="5717219"/>
          </a:xfrm>
        </p:spPr>
        <p:txBody>
          <a:bodyPr>
            <a:normAutofit lnSpcReduction="10000"/>
          </a:bodyPr>
          <a:lstStyle/>
          <a:p>
            <a:pPr marL="444500" marR="0" lvl="0" indent="-444500" algn="l" defTabSz="914400" rtl="0" eaLnBrk="1" fontAlgn="auto" latinLnBrk="0" hangingPunct="1">
              <a:lnSpc>
                <a:spcPct val="110000"/>
              </a:lnSpc>
              <a:spcBef>
                <a:spcPts val="0"/>
              </a:spcBef>
              <a:spcAft>
                <a:spcPts val="600"/>
              </a:spcAft>
              <a:buClrTx/>
              <a:buSzTx/>
              <a:buFont typeface="Wingdings" panose="05000000000000000000" pitchFamily="2" charset="2"/>
              <a:buChar char="v"/>
              <a:tabLst>
                <a:tab pos="266700" algn="l"/>
              </a:tabLst>
              <a:defRPr/>
            </a:pPr>
            <a:r>
              <a:rPr lang="fr-FR" sz="1900" b="1" dirty="0">
                <a:solidFill>
                  <a:srgbClr val="BDA043"/>
                </a:solidFill>
                <a:latin typeface="Montserrat" panose="00000500000000000000" pitchFamily="2" charset="0"/>
              </a:rPr>
              <a:t>Le Congé Maladie Ordinaire (CMO)</a:t>
            </a:r>
            <a:r>
              <a:rPr lang="fr-FR" sz="1900" b="1" dirty="0">
                <a:solidFill>
                  <a:schemeClr val="accent1"/>
                </a:solidFill>
                <a:latin typeface="Montserrat" panose="00000500000000000000" pitchFamily="2" charset="0"/>
              </a:rPr>
              <a:t>  </a:t>
            </a:r>
          </a:p>
          <a:p>
            <a:pPr marL="719138" marR="0" lvl="0" algn="l" defTabSz="914400" rtl="0" eaLnBrk="1" fontAlgn="auto" latinLnBrk="0" hangingPunct="1">
              <a:lnSpc>
                <a:spcPct val="110000"/>
              </a:lnSpc>
              <a:spcBef>
                <a:spcPts val="0"/>
              </a:spcBef>
              <a:buClrTx/>
              <a:buSzTx/>
              <a:buFont typeface="Courier New" panose="02070309020205020404" pitchFamily="49" charset="0"/>
              <a:buChar char="o"/>
              <a:tabLst>
                <a:tab pos="355600" algn="l"/>
              </a:tabLst>
              <a:defRPr/>
            </a:pPr>
            <a:r>
              <a:rPr lang="fr-FR" sz="1600" b="1" dirty="0">
                <a:solidFill>
                  <a:schemeClr val="accent1"/>
                </a:solidFill>
                <a:latin typeface="Montserrat" panose="00000500000000000000" pitchFamily="2" charset="0"/>
              </a:rPr>
              <a:t>Agents concernés : fonctionnaires titulaires et stagiaires, agents contractuels de DP</a:t>
            </a:r>
          </a:p>
          <a:p>
            <a:pPr marL="719138" marR="0" lvl="0" algn="l" defTabSz="914400" rtl="0" eaLnBrk="1" fontAlgn="auto" latinLnBrk="0" hangingPunct="1">
              <a:lnSpc>
                <a:spcPct val="110000"/>
              </a:lnSpc>
              <a:spcBef>
                <a:spcPts val="0"/>
              </a:spcBef>
              <a:buClrTx/>
              <a:buSzTx/>
              <a:buFont typeface="Courier New" panose="02070309020205020404" pitchFamily="49" charset="0"/>
              <a:buChar char="o"/>
              <a:tabLst>
                <a:tab pos="355600" algn="l"/>
              </a:tabLst>
              <a:defRPr/>
            </a:pPr>
            <a:r>
              <a:rPr lang="fr-FR" sz="1600" b="1" dirty="0">
                <a:solidFill>
                  <a:schemeClr val="accent1"/>
                </a:solidFill>
                <a:latin typeface="Montserrat" panose="00000500000000000000" pitchFamily="2" charset="0"/>
              </a:rPr>
              <a:t>Droits : 1 an</a:t>
            </a:r>
          </a:p>
          <a:p>
            <a:pPr marL="719138" marR="0" lvl="0" algn="l" defTabSz="914400" rtl="0" eaLnBrk="1" fontAlgn="auto" latinLnBrk="0" hangingPunct="1">
              <a:lnSpc>
                <a:spcPct val="110000"/>
              </a:lnSpc>
              <a:spcBef>
                <a:spcPts val="0"/>
              </a:spcBef>
              <a:buClrTx/>
              <a:buSzTx/>
              <a:buFont typeface="Courier New" panose="02070309020205020404" pitchFamily="49" charset="0"/>
              <a:buChar char="o"/>
              <a:tabLst>
                <a:tab pos="355600" algn="l"/>
              </a:tabLst>
              <a:defRPr/>
            </a:pPr>
            <a:r>
              <a:rPr lang="fr-FR" sz="1600" b="1" dirty="0">
                <a:solidFill>
                  <a:schemeClr val="accent1"/>
                </a:solidFill>
                <a:latin typeface="Montserrat" panose="00000500000000000000" pitchFamily="2" charset="0"/>
              </a:rPr>
              <a:t>Rémunération : 3 mois à PT – 9 mois à ½ traitement (sauf pour agents contractuels)</a:t>
            </a:r>
          </a:p>
          <a:p>
            <a:pPr marL="719138" marR="0" lvl="0" algn="l" defTabSz="914400" rtl="0" eaLnBrk="1" fontAlgn="auto" latinLnBrk="0" hangingPunct="1">
              <a:lnSpc>
                <a:spcPct val="110000"/>
              </a:lnSpc>
              <a:spcBef>
                <a:spcPts val="0"/>
              </a:spcBef>
              <a:buClrTx/>
              <a:buSzTx/>
              <a:buFont typeface="Courier New" panose="02070309020205020404" pitchFamily="49" charset="0"/>
              <a:buChar char="o"/>
              <a:tabLst>
                <a:tab pos="355600" algn="l"/>
              </a:tabLst>
              <a:defRPr/>
            </a:pPr>
            <a:r>
              <a:rPr lang="fr-FR" sz="1600" b="1" dirty="0">
                <a:solidFill>
                  <a:schemeClr val="accent1"/>
                </a:solidFill>
                <a:latin typeface="Montserrat" panose="00000500000000000000" pitchFamily="2" charset="0"/>
              </a:rPr>
              <a:t>Reconstitution des droits : après reprise (minimum 1 jour)</a:t>
            </a:r>
          </a:p>
          <a:p>
            <a:pPr marL="490538" marR="0" lvl="0" indent="0" algn="l" defTabSz="914400" rtl="0" eaLnBrk="1" fontAlgn="auto" latinLnBrk="0" hangingPunct="1">
              <a:lnSpc>
                <a:spcPct val="110000"/>
              </a:lnSpc>
              <a:spcBef>
                <a:spcPts val="0"/>
              </a:spcBef>
              <a:buClrTx/>
              <a:buSzTx/>
              <a:buNone/>
              <a:tabLst>
                <a:tab pos="355600" algn="l"/>
              </a:tabLst>
              <a:defRPr/>
            </a:pPr>
            <a:endParaRPr lang="fr-FR" sz="400" b="1" dirty="0">
              <a:solidFill>
                <a:schemeClr val="accent1"/>
              </a:solidFill>
              <a:latin typeface="Montserrat" panose="00000500000000000000" pitchFamily="2" charset="0"/>
            </a:endParaRPr>
          </a:p>
          <a:p>
            <a:pPr marL="444500" marR="0" lvl="0" indent="-444500" algn="l" defTabSz="914400" rtl="0" eaLnBrk="1" fontAlgn="auto" latinLnBrk="0" hangingPunct="1">
              <a:lnSpc>
                <a:spcPct val="110000"/>
              </a:lnSpc>
              <a:spcBef>
                <a:spcPts val="0"/>
              </a:spcBef>
              <a:spcAft>
                <a:spcPts val="600"/>
              </a:spcAft>
              <a:buClrTx/>
              <a:buSzTx/>
              <a:buFont typeface="Wingdings" panose="05000000000000000000" pitchFamily="2" charset="2"/>
              <a:buChar char="v"/>
              <a:tabLst>
                <a:tab pos="266700" algn="l"/>
              </a:tabLst>
              <a:defRPr/>
            </a:pPr>
            <a:r>
              <a:rPr lang="fr-FR" sz="1900" b="1" dirty="0">
                <a:solidFill>
                  <a:srgbClr val="BDA043"/>
                </a:solidFill>
                <a:latin typeface="Montserrat" panose="00000500000000000000" pitchFamily="2" charset="0"/>
              </a:rPr>
              <a:t>Le Congé de Longue Maladie (CLM)</a:t>
            </a:r>
            <a:endParaRPr lang="fr-FR" sz="1900" b="1" dirty="0">
              <a:solidFill>
                <a:schemeClr val="accent1"/>
              </a:solidFill>
              <a:latin typeface="Montserrat" panose="00000500000000000000" pitchFamily="2" charset="0"/>
            </a:endParaRPr>
          </a:p>
          <a:p>
            <a:pPr marL="719138" marR="0" lvl="0" algn="l" defTabSz="914400" rtl="0" eaLnBrk="1" fontAlgn="auto" latinLnBrk="0" hangingPunct="1">
              <a:lnSpc>
                <a:spcPct val="110000"/>
              </a:lnSpc>
              <a:spcBef>
                <a:spcPts val="0"/>
              </a:spcBef>
              <a:buClrTx/>
              <a:buSzTx/>
              <a:buFont typeface="Courier New" panose="02070309020205020404" pitchFamily="49" charset="0"/>
              <a:buChar char="o"/>
              <a:tabLst>
                <a:tab pos="355600" algn="l"/>
              </a:tabLst>
              <a:defRPr/>
            </a:pPr>
            <a:r>
              <a:rPr lang="fr-FR" sz="1600" b="1" dirty="0">
                <a:solidFill>
                  <a:schemeClr val="accent1"/>
                </a:solidFill>
                <a:latin typeface="Montserrat" panose="00000500000000000000" pitchFamily="2" charset="0"/>
              </a:rPr>
              <a:t>Agents concernés : fonctionnaires titulaires et stagiaires + de 28 heures (CNRACL)</a:t>
            </a:r>
          </a:p>
          <a:p>
            <a:pPr marL="719138" marR="0" lvl="0" algn="l" defTabSz="914400" rtl="0" eaLnBrk="1" fontAlgn="auto" latinLnBrk="0" hangingPunct="1">
              <a:lnSpc>
                <a:spcPct val="110000"/>
              </a:lnSpc>
              <a:spcBef>
                <a:spcPts val="0"/>
              </a:spcBef>
              <a:buClrTx/>
              <a:buSzTx/>
              <a:buFont typeface="Courier New" panose="02070309020205020404" pitchFamily="49" charset="0"/>
              <a:buChar char="o"/>
              <a:tabLst>
                <a:tab pos="355600" algn="l"/>
              </a:tabLst>
              <a:defRPr/>
            </a:pPr>
            <a:r>
              <a:rPr lang="fr-FR" sz="1600" b="1" dirty="0">
                <a:solidFill>
                  <a:schemeClr val="accent1"/>
                </a:solidFill>
                <a:latin typeface="Montserrat" panose="00000500000000000000" pitchFamily="2" charset="0"/>
              </a:rPr>
              <a:t>Droits : 3 ans</a:t>
            </a:r>
          </a:p>
          <a:p>
            <a:pPr marL="719138" marR="0" lvl="0" algn="l" defTabSz="914400" rtl="0" eaLnBrk="1" fontAlgn="auto" latinLnBrk="0" hangingPunct="1">
              <a:lnSpc>
                <a:spcPct val="110000"/>
              </a:lnSpc>
              <a:spcBef>
                <a:spcPts val="0"/>
              </a:spcBef>
              <a:buClrTx/>
              <a:buSzTx/>
              <a:buFont typeface="Courier New" panose="02070309020205020404" pitchFamily="49" charset="0"/>
              <a:buChar char="o"/>
              <a:tabLst>
                <a:tab pos="355600" algn="l"/>
              </a:tabLst>
              <a:defRPr/>
            </a:pPr>
            <a:r>
              <a:rPr lang="fr-FR" sz="1600" b="1" dirty="0">
                <a:solidFill>
                  <a:schemeClr val="accent1"/>
                </a:solidFill>
                <a:latin typeface="Montserrat" panose="00000500000000000000" pitchFamily="2" charset="0"/>
              </a:rPr>
              <a:t>Rémunération : 1 an à PT – 2 ans à ½ traitement</a:t>
            </a:r>
          </a:p>
          <a:p>
            <a:pPr marL="719138" marR="0" lvl="0" algn="l" defTabSz="914400" rtl="0" eaLnBrk="1" fontAlgn="auto" latinLnBrk="0" hangingPunct="1">
              <a:lnSpc>
                <a:spcPct val="110000"/>
              </a:lnSpc>
              <a:spcBef>
                <a:spcPts val="0"/>
              </a:spcBef>
              <a:buClrTx/>
              <a:buSzTx/>
              <a:buFont typeface="Courier New" panose="02070309020205020404" pitchFamily="49" charset="0"/>
              <a:buChar char="o"/>
              <a:tabLst>
                <a:tab pos="355600" algn="l"/>
              </a:tabLst>
              <a:defRPr/>
            </a:pPr>
            <a:r>
              <a:rPr lang="fr-FR" sz="1600" b="1" dirty="0">
                <a:solidFill>
                  <a:schemeClr val="accent1"/>
                </a:solidFill>
                <a:latin typeface="Montserrat" panose="00000500000000000000" pitchFamily="2" charset="0"/>
              </a:rPr>
              <a:t>Reconstitution des droits : après reprise effective pendant au moins 1 an</a:t>
            </a:r>
          </a:p>
          <a:p>
            <a:pPr marL="0" indent="0">
              <a:spcBef>
                <a:spcPts val="0"/>
              </a:spcBef>
              <a:buNone/>
            </a:pPr>
            <a:endParaRPr lang="fr-FR" sz="400" b="1" dirty="0">
              <a:solidFill>
                <a:schemeClr val="accent1"/>
              </a:solidFill>
              <a:latin typeface="Montserrat" panose="00000500000000000000" pitchFamily="2" charset="0"/>
            </a:endParaRPr>
          </a:p>
          <a:p>
            <a:pPr marL="444500" marR="0" lvl="0" indent="-444500" algn="l" defTabSz="914400" rtl="0" eaLnBrk="1" fontAlgn="auto" latinLnBrk="0" hangingPunct="1">
              <a:lnSpc>
                <a:spcPct val="110000"/>
              </a:lnSpc>
              <a:spcBef>
                <a:spcPts val="0"/>
              </a:spcBef>
              <a:spcAft>
                <a:spcPts val="600"/>
              </a:spcAft>
              <a:buClrTx/>
              <a:buSzTx/>
              <a:buFont typeface="Wingdings" panose="05000000000000000000" pitchFamily="2" charset="2"/>
              <a:buChar char="v"/>
              <a:tabLst>
                <a:tab pos="266700" algn="l"/>
              </a:tabLst>
              <a:defRPr/>
            </a:pPr>
            <a:r>
              <a:rPr lang="fr-FR" sz="1900" b="1" dirty="0">
                <a:solidFill>
                  <a:srgbClr val="BDA043"/>
                </a:solidFill>
                <a:latin typeface="Montserrat" panose="00000500000000000000" pitchFamily="2" charset="0"/>
              </a:rPr>
              <a:t>Le Congé de Grave Maladie (CGM)</a:t>
            </a:r>
            <a:endParaRPr lang="fr-FR" sz="1900" b="1" dirty="0">
              <a:solidFill>
                <a:schemeClr val="accent1"/>
              </a:solidFill>
              <a:latin typeface="Montserrat" panose="00000500000000000000" pitchFamily="2" charset="0"/>
            </a:endParaRPr>
          </a:p>
          <a:p>
            <a:pPr marL="719138" marR="0" lvl="0" algn="l" defTabSz="914400" rtl="0" eaLnBrk="1" fontAlgn="auto" latinLnBrk="0" hangingPunct="1">
              <a:lnSpc>
                <a:spcPct val="110000"/>
              </a:lnSpc>
              <a:spcBef>
                <a:spcPts val="0"/>
              </a:spcBef>
              <a:buClrTx/>
              <a:buSzTx/>
              <a:buFont typeface="Courier New" panose="02070309020205020404" pitchFamily="49" charset="0"/>
              <a:buChar char="o"/>
              <a:tabLst>
                <a:tab pos="355600" algn="l"/>
              </a:tabLst>
              <a:defRPr/>
            </a:pPr>
            <a:r>
              <a:rPr lang="fr-FR" sz="1600" b="1" dirty="0">
                <a:solidFill>
                  <a:schemeClr val="accent1"/>
                </a:solidFill>
                <a:latin typeface="Montserrat" panose="00000500000000000000" pitchFamily="2" charset="0"/>
              </a:rPr>
              <a:t>Agents concernés : fonctionnaires titulaires et stagiaires - de 28 heures – contractuels de droit public si contrat depuis au moins 3 ans (IRCANTEC) </a:t>
            </a:r>
          </a:p>
          <a:p>
            <a:pPr marL="719138" marR="0" lvl="0" algn="l" defTabSz="914400" rtl="0" eaLnBrk="1" fontAlgn="auto" latinLnBrk="0" hangingPunct="1">
              <a:lnSpc>
                <a:spcPct val="110000"/>
              </a:lnSpc>
              <a:spcBef>
                <a:spcPts val="0"/>
              </a:spcBef>
              <a:buClrTx/>
              <a:buSzTx/>
              <a:buFont typeface="Courier New" panose="02070309020205020404" pitchFamily="49" charset="0"/>
              <a:buChar char="o"/>
              <a:tabLst>
                <a:tab pos="355600" algn="l"/>
              </a:tabLst>
              <a:defRPr/>
            </a:pPr>
            <a:r>
              <a:rPr lang="fr-FR" sz="1600" b="1" dirty="0">
                <a:solidFill>
                  <a:schemeClr val="accent1"/>
                </a:solidFill>
                <a:latin typeface="Montserrat" panose="00000500000000000000" pitchFamily="2" charset="0"/>
              </a:rPr>
              <a:t>IDEM CLM</a:t>
            </a:r>
          </a:p>
          <a:p>
            <a:pPr marL="0" indent="0">
              <a:spcBef>
                <a:spcPts val="0"/>
              </a:spcBef>
              <a:buNone/>
            </a:pPr>
            <a:endParaRPr lang="fr-FR" sz="400" b="1" dirty="0">
              <a:solidFill>
                <a:schemeClr val="accent1"/>
              </a:solidFill>
              <a:latin typeface="Montserrat" panose="00000500000000000000" pitchFamily="2" charset="0"/>
            </a:endParaRPr>
          </a:p>
          <a:p>
            <a:pPr marL="444500" marR="0" lvl="0" indent="-444500" algn="l" defTabSz="914400" rtl="0" eaLnBrk="1" fontAlgn="auto" latinLnBrk="0" hangingPunct="1">
              <a:lnSpc>
                <a:spcPct val="110000"/>
              </a:lnSpc>
              <a:spcBef>
                <a:spcPts val="0"/>
              </a:spcBef>
              <a:spcAft>
                <a:spcPts val="600"/>
              </a:spcAft>
              <a:buClrTx/>
              <a:buSzTx/>
              <a:buFont typeface="Wingdings" panose="05000000000000000000" pitchFamily="2" charset="2"/>
              <a:buChar char="v"/>
              <a:tabLst>
                <a:tab pos="266700" algn="l"/>
              </a:tabLst>
              <a:defRPr/>
            </a:pPr>
            <a:r>
              <a:rPr lang="fr-FR" sz="1800" b="1" dirty="0">
                <a:solidFill>
                  <a:srgbClr val="BDA043"/>
                </a:solidFill>
                <a:latin typeface="Montserrat" panose="00000500000000000000" pitchFamily="2" charset="0"/>
              </a:rPr>
              <a:t>Le Congé de Longue Durée (CLD)</a:t>
            </a:r>
            <a:endParaRPr lang="fr-FR" sz="1800" b="1" dirty="0">
              <a:solidFill>
                <a:schemeClr val="accent1"/>
              </a:solidFill>
              <a:latin typeface="Montserrat" panose="00000500000000000000" pitchFamily="2" charset="0"/>
            </a:endParaRPr>
          </a:p>
          <a:p>
            <a:pPr marL="719138">
              <a:lnSpc>
                <a:spcPct val="110000"/>
              </a:lnSpc>
              <a:spcBef>
                <a:spcPts val="0"/>
              </a:spcBef>
              <a:buFont typeface="Courier New" panose="02070309020205020404" pitchFamily="49" charset="0"/>
              <a:buChar char="o"/>
              <a:tabLst>
                <a:tab pos="355600" algn="l"/>
              </a:tabLst>
              <a:defRPr/>
            </a:pPr>
            <a:r>
              <a:rPr lang="fr-FR" sz="1600" b="1" dirty="0">
                <a:solidFill>
                  <a:schemeClr val="accent1"/>
                </a:solidFill>
                <a:latin typeface="Montserrat" panose="00000500000000000000" pitchFamily="2" charset="0"/>
              </a:rPr>
              <a:t>Agents concernés : fonctionnaires titulaires et stagiaires + de 28 heures (CNRACL)</a:t>
            </a:r>
            <a:endParaRPr lang="fr-FR" sz="2000" dirty="0"/>
          </a:p>
          <a:p>
            <a:pPr marL="719138" marR="0" lvl="0" algn="l" defTabSz="914400" rtl="0" eaLnBrk="1" fontAlgn="auto" latinLnBrk="0" hangingPunct="1">
              <a:lnSpc>
                <a:spcPct val="110000"/>
              </a:lnSpc>
              <a:spcBef>
                <a:spcPts val="0"/>
              </a:spcBef>
              <a:buClrTx/>
              <a:buSzTx/>
              <a:buFont typeface="Courier New" panose="02070309020205020404" pitchFamily="49" charset="0"/>
              <a:buChar char="o"/>
              <a:tabLst>
                <a:tab pos="355600" algn="l"/>
              </a:tabLst>
              <a:defRPr/>
            </a:pPr>
            <a:r>
              <a:rPr lang="fr-FR" sz="1600" b="1" dirty="0">
                <a:solidFill>
                  <a:schemeClr val="accent1"/>
                </a:solidFill>
                <a:latin typeface="Montserrat" panose="00000500000000000000" pitchFamily="2" charset="0"/>
              </a:rPr>
              <a:t>Droits : 5 ans pour 5 pathologies identifiées </a:t>
            </a:r>
            <a:r>
              <a:rPr lang="fr-FR" sz="1200" b="1" dirty="0">
                <a:solidFill>
                  <a:schemeClr val="accent1"/>
                </a:solidFill>
                <a:latin typeface="Montserrat" panose="00000500000000000000" pitchFamily="2" charset="0"/>
              </a:rPr>
              <a:t>(Décret n°86-442 du 14 mars 1986 – Article 29)</a:t>
            </a:r>
            <a:endParaRPr lang="fr-FR" sz="1600" b="1" dirty="0">
              <a:solidFill>
                <a:schemeClr val="accent1"/>
              </a:solidFill>
              <a:latin typeface="Montserrat" panose="00000500000000000000" pitchFamily="2" charset="0"/>
            </a:endParaRPr>
          </a:p>
          <a:p>
            <a:pPr marL="719138" marR="0" lvl="0" algn="l" defTabSz="914400" rtl="0" eaLnBrk="1" fontAlgn="auto" latinLnBrk="0" hangingPunct="1">
              <a:lnSpc>
                <a:spcPct val="110000"/>
              </a:lnSpc>
              <a:spcBef>
                <a:spcPts val="0"/>
              </a:spcBef>
              <a:buClrTx/>
              <a:buSzTx/>
              <a:buFont typeface="Courier New" panose="02070309020205020404" pitchFamily="49" charset="0"/>
              <a:buChar char="o"/>
              <a:tabLst>
                <a:tab pos="355600" algn="l"/>
              </a:tabLst>
              <a:defRPr/>
            </a:pPr>
            <a:r>
              <a:rPr lang="fr-FR" sz="1600" b="1" dirty="0">
                <a:solidFill>
                  <a:schemeClr val="accent1"/>
                </a:solidFill>
                <a:latin typeface="Montserrat" panose="00000500000000000000" pitchFamily="2" charset="0"/>
              </a:rPr>
              <a:t>Rémunération : 3 ans à PT – 2 ans à ½ traitement</a:t>
            </a:r>
          </a:p>
          <a:p>
            <a:pPr marL="719138" marR="0" lvl="0" algn="l" defTabSz="914400" rtl="0" eaLnBrk="1" fontAlgn="auto" latinLnBrk="0" hangingPunct="1">
              <a:lnSpc>
                <a:spcPct val="110000"/>
              </a:lnSpc>
              <a:spcBef>
                <a:spcPts val="0"/>
              </a:spcBef>
              <a:buClrTx/>
              <a:buSzTx/>
              <a:buFont typeface="Courier New" panose="02070309020205020404" pitchFamily="49" charset="0"/>
              <a:buChar char="o"/>
              <a:tabLst>
                <a:tab pos="355600" algn="l"/>
              </a:tabLst>
              <a:defRPr/>
            </a:pPr>
            <a:r>
              <a:rPr lang="fr-FR" sz="1600" b="1" dirty="0">
                <a:solidFill>
                  <a:schemeClr val="accent1"/>
                </a:solidFill>
                <a:latin typeface="Montserrat" panose="00000500000000000000" pitchFamily="2" charset="0"/>
              </a:rPr>
              <a:t>Pas de reconstitution des droits – un seul CLD par pathologie dans toute la carrière</a:t>
            </a:r>
          </a:p>
        </p:txBody>
      </p:sp>
    </p:spTree>
    <p:extLst>
      <p:ext uri="{BB962C8B-B14F-4D97-AF65-F5344CB8AC3E}">
        <p14:creationId xmlns:p14="http://schemas.microsoft.com/office/powerpoint/2010/main" val="2077815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85AB0D-D808-956C-FD01-D4B42C02CF57}"/>
              </a:ext>
            </a:extLst>
          </p:cNvPr>
          <p:cNvSpPr>
            <a:spLocks noGrp="1"/>
          </p:cNvSpPr>
          <p:nvPr>
            <p:ph type="title"/>
          </p:nvPr>
        </p:nvSpPr>
        <p:spPr>
          <a:xfrm>
            <a:off x="612559" y="214205"/>
            <a:ext cx="10875146" cy="762339"/>
          </a:xfrm>
        </p:spPr>
        <p:txBody>
          <a:bodyPr vert="horz" lIns="91440" tIns="45720" rIns="91440" bIns="45720" rtlCol="0" anchor="ctr">
            <a:noAutofit/>
          </a:bodyPr>
          <a:lstStyle/>
          <a:p>
            <a:r>
              <a:rPr lang="fr-FR" sz="3200" b="1" dirty="0">
                <a:solidFill>
                  <a:srgbClr val="0E6AB4"/>
                </a:solidFill>
                <a:latin typeface="Montserrat" panose="00000500000000000000" pitchFamily="2" charset="0"/>
                <a:ea typeface="+mn-ea"/>
                <a:cs typeface="+mn-cs"/>
              </a:rPr>
              <a:t>Dans quels cas le Conseil médical FORMATION RESTREINTE doit-il être saisi ?</a:t>
            </a:r>
          </a:p>
        </p:txBody>
      </p:sp>
      <p:sp>
        <p:nvSpPr>
          <p:cNvPr id="3" name="Espace réservé du contenu 2">
            <a:extLst>
              <a:ext uri="{FF2B5EF4-FFF2-40B4-BE49-F238E27FC236}">
                <a16:creationId xmlns:a16="http://schemas.microsoft.com/office/drawing/2014/main" id="{E0039457-2E5F-1E79-00FF-D2841C56B96C}"/>
              </a:ext>
            </a:extLst>
          </p:cNvPr>
          <p:cNvSpPr>
            <a:spLocks noGrp="1"/>
          </p:cNvSpPr>
          <p:nvPr>
            <p:ph idx="1"/>
          </p:nvPr>
        </p:nvSpPr>
        <p:spPr>
          <a:xfrm>
            <a:off x="704295" y="976544"/>
            <a:ext cx="11129639" cy="5717219"/>
          </a:xfrm>
        </p:spPr>
        <p:txBody>
          <a:bodyPr>
            <a:normAutofit/>
          </a:bodyPr>
          <a:lstStyle/>
          <a:p>
            <a:pPr marL="444500" marR="0" lvl="0" indent="0" algn="ctr" defTabSz="914400" rtl="0" eaLnBrk="1" fontAlgn="auto" latinLnBrk="0" hangingPunct="1">
              <a:lnSpc>
                <a:spcPct val="110000"/>
              </a:lnSpc>
              <a:spcBef>
                <a:spcPts val="0"/>
              </a:spcBef>
              <a:spcAft>
                <a:spcPts val="0"/>
              </a:spcAft>
              <a:buClrTx/>
              <a:buSzTx/>
              <a:buFontTx/>
              <a:buNone/>
              <a:tabLst/>
              <a:defRPr/>
            </a:pPr>
            <a:r>
              <a:rPr lang="fr-FR" sz="1600" dirty="0">
                <a:latin typeface="Montserrat" panose="00000500000000000000" pitchFamily="2" charset="0"/>
              </a:rPr>
              <a:t>  </a:t>
            </a:r>
          </a:p>
          <a:p>
            <a:pPr marL="444500" marR="0" lvl="0" indent="-444500" algn="l" defTabSz="914400" rtl="0" eaLnBrk="1" fontAlgn="auto" latinLnBrk="0" hangingPunct="1">
              <a:lnSpc>
                <a:spcPct val="110000"/>
              </a:lnSpc>
              <a:spcBef>
                <a:spcPts val="0"/>
              </a:spcBef>
              <a:spcAft>
                <a:spcPts val="1800"/>
              </a:spcAft>
              <a:buClrTx/>
              <a:buSzTx/>
              <a:buFont typeface="Wingdings" panose="05000000000000000000" pitchFamily="2" charset="2"/>
              <a:buChar char="v"/>
              <a:tabLst>
                <a:tab pos="266700" algn="l"/>
              </a:tabLst>
              <a:defRPr/>
            </a:pPr>
            <a:r>
              <a:rPr lang="fr-FR" sz="1600" b="1" dirty="0">
                <a:solidFill>
                  <a:srgbClr val="BDA043"/>
                </a:solidFill>
                <a:latin typeface="Montserrat" panose="00000500000000000000" pitchFamily="2" charset="0"/>
              </a:rPr>
              <a:t>OCTROI d’un congé maladie </a:t>
            </a:r>
            <a:r>
              <a:rPr lang="fr-FR" sz="1600" b="1" dirty="0">
                <a:solidFill>
                  <a:srgbClr val="0E6AB4"/>
                </a:solidFill>
                <a:latin typeface="Montserrat" panose="00000500000000000000" pitchFamily="2" charset="0"/>
              </a:rPr>
              <a:t>(CLM/CGM, CLD)</a:t>
            </a:r>
          </a:p>
          <a:p>
            <a:pPr marL="444500" indent="-444500">
              <a:lnSpc>
                <a:spcPct val="110000"/>
              </a:lnSpc>
              <a:spcBef>
                <a:spcPts val="0"/>
              </a:spcBef>
              <a:spcAft>
                <a:spcPts val="1800"/>
              </a:spcAft>
              <a:buFont typeface="Wingdings" panose="05000000000000000000" pitchFamily="2" charset="2"/>
              <a:buChar char="v"/>
              <a:tabLst>
                <a:tab pos="266700" algn="l"/>
              </a:tabLst>
              <a:defRPr/>
            </a:pPr>
            <a:r>
              <a:rPr lang="fr-FR" sz="1600" b="1" dirty="0">
                <a:solidFill>
                  <a:srgbClr val="BDA043"/>
                </a:solidFill>
                <a:latin typeface="Montserrat" panose="00000500000000000000" pitchFamily="2" charset="0"/>
              </a:rPr>
              <a:t>PROLONGATION CLM/CGM, CLD </a:t>
            </a:r>
            <a:r>
              <a:rPr lang="fr-FR" sz="1600" b="1" dirty="0">
                <a:solidFill>
                  <a:srgbClr val="0E6AB4"/>
                </a:solidFill>
                <a:latin typeface="Montserrat" panose="00000500000000000000" pitchFamily="2" charset="0"/>
              </a:rPr>
              <a:t>entrainant le passage à ½ traitement (à épuisement de la période de plein traitement)</a:t>
            </a:r>
          </a:p>
          <a:p>
            <a:pPr marL="444500" indent="-444500">
              <a:lnSpc>
                <a:spcPct val="110000"/>
              </a:lnSpc>
              <a:spcBef>
                <a:spcPts val="0"/>
              </a:spcBef>
              <a:spcAft>
                <a:spcPts val="1200"/>
              </a:spcAft>
              <a:buFont typeface="Wingdings" panose="05000000000000000000" pitchFamily="2" charset="2"/>
              <a:buChar char="v"/>
              <a:tabLst>
                <a:tab pos="266700" algn="l"/>
              </a:tabLst>
              <a:defRPr/>
            </a:pPr>
            <a:r>
              <a:rPr lang="fr-FR" sz="1600" b="1" dirty="0">
                <a:solidFill>
                  <a:srgbClr val="BDA043"/>
                </a:solidFill>
                <a:latin typeface="Montserrat" panose="00000500000000000000" pitchFamily="2" charset="0"/>
              </a:rPr>
              <a:t>APTITUDE à la REINTEGRATION :</a:t>
            </a:r>
          </a:p>
          <a:p>
            <a:pPr marL="774700" indent="-285750">
              <a:lnSpc>
                <a:spcPct val="110000"/>
              </a:lnSpc>
              <a:spcBef>
                <a:spcPts val="0"/>
              </a:spcBef>
              <a:spcAft>
                <a:spcPts val="1200"/>
              </a:spcAft>
              <a:buFont typeface="Wingdings" panose="05000000000000000000" pitchFamily="2" charset="2"/>
              <a:buChar char="ü"/>
              <a:tabLst>
                <a:tab pos="266700" algn="l"/>
              </a:tabLst>
              <a:defRPr/>
            </a:pPr>
            <a:r>
              <a:rPr lang="fr-FR" sz="1600" b="1" dirty="0">
                <a:solidFill>
                  <a:srgbClr val="0E6AB4"/>
                </a:solidFill>
                <a:latin typeface="Montserrat" panose="00000500000000000000" pitchFamily="2" charset="0"/>
              </a:rPr>
              <a:t>à </a:t>
            </a:r>
            <a:r>
              <a:rPr lang="fr-FR" sz="1600" b="1" u="sng" dirty="0">
                <a:solidFill>
                  <a:srgbClr val="0E6AB4"/>
                </a:solidFill>
                <a:latin typeface="Montserrat" panose="00000500000000000000" pitchFamily="2" charset="0"/>
              </a:rPr>
              <a:t>expiration des droits statutaires </a:t>
            </a:r>
            <a:r>
              <a:rPr lang="fr-FR" sz="1600" b="1" dirty="0">
                <a:solidFill>
                  <a:srgbClr val="0E6AB4"/>
                </a:solidFill>
                <a:latin typeface="Montserrat" panose="00000500000000000000" pitchFamily="2" charset="0"/>
              </a:rPr>
              <a:t>à congé maladie (CMO, CLM/CGM, CLD)</a:t>
            </a:r>
          </a:p>
          <a:p>
            <a:pPr marL="774700" indent="-285750">
              <a:lnSpc>
                <a:spcPct val="110000"/>
              </a:lnSpc>
              <a:spcBef>
                <a:spcPts val="0"/>
              </a:spcBef>
              <a:spcAft>
                <a:spcPts val="1800"/>
              </a:spcAft>
              <a:buFont typeface="Wingdings" panose="05000000000000000000" pitchFamily="2" charset="2"/>
              <a:buChar char="ü"/>
              <a:tabLst>
                <a:tab pos="266700" algn="l"/>
              </a:tabLst>
              <a:defRPr/>
            </a:pPr>
            <a:r>
              <a:rPr lang="fr-FR" sz="1600" b="1" dirty="0">
                <a:solidFill>
                  <a:srgbClr val="0E6AB4"/>
                </a:solidFill>
                <a:latin typeface="Montserrat" panose="00000500000000000000" pitchFamily="2" charset="0"/>
              </a:rPr>
              <a:t>après une période de CLM d’office</a:t>
            </a:r>
          </a:p>
          <a:p>
            <a:pPr marL="444500" marR="0" lvl="0" indent="-444500" algn="l" defTabSz="914400" rtl="0" eaLnBrk="1" fontAlgn="auto" latinLnBrk="0" hangingPunct="1">
              <a:lnSpc>
                <a:spcPct val="110000"/>
              </a:lnSpc>
              <a:spcBef>
                <a:spcPts val="0"/>
              </a:spcBef>
              <a:spcAft>
                <a:spcPts val="1800"/>
              </a:spcAft>
              <a:buClrTx/>
              <a:buSzTx/>
              <a:buFont typeface="Wingdings" panose="05000000000000000000" pitchFamily="2" charset="2"/>
              <a:buChar char="v"/>
              <a:tabLst>
                <a:tab pos="266700" algn="l"/>
              </a:tabLst>
              <a:defRPr/>
            </a:pPr>
            <a:r>
              <a:rPr lang="fr-FR" sz="1600" b="1" dirty="0">
                <a:solidFill>
                  <a:srgbClr val="BDA043"/>
                </a:solidFill>
                <a:latin typeface="Montserrat" panose="00000500000000000000" pitchFamily="2" charset="0"/>
              </a:rPr>
              <a:t>Engagement procédures PPR et RECLASSEMENT</a:t>
            </a:r>
          </a:p>
          <a:p>
            <a:pPr marL="444500" indent="-444500">
              <a:lnSpc>
                <a:spcPct val="110000"/>
              </a:lnSpc>
              <a:spcBef>
                <a:spcPts val="0"/>
              </a:spcBef>
              <a:spcAft>
                <a:spcPts val="1200"/>
              </a:spcAft>
              <a:buFont typeface="Wingdings" panose="05000000000000000000" pitchFamily="2" charset="2"/>
              <a:buChar char="v"/>
              <a:tabLst>
                <a:tab pos="266700" algn="l"/>
              </a:tabLst>
              <a:defRPr/>
            </a:pPr>
            <a:r>
              <a:rPr lang="fr-FR" sz="1600" b="1" dirty="0">
                <a:solidFill>
                  <a:srgbClr val="BDA043"/>
                </a:solidFill>
                <a:latin typeface="Montserrat" panose="00000500000000000000" pitchFamily="2" charset="0"/>
              </a:rPr>
              <a:t>Placement en DORS </a:t>
            </a:r>
            <a:r>
              <a:rPr lang="fr-FR" sz="1600" b="1" dirty="0">
                <a:solidFill>
                  <a:srgbClr val="0E6AB4"/>
                </a:solidFill>
                <a:latin typeface="Montserrat" panose="00000500000000000000" pitchFamily="2" charset="0"/>
              </a:rPr>
              <a:t>(Disponibilité d’Office pour Raison de Santé), </a:t>
            </a:r>
            <a:r>
              <a:rPr lang="fr-FR" sz="1600" b="1" dirty="0">
                <a:solidFill>
                  <a:srgbClr val="BDA043"/>
                </a:solidFill>
                <a:latin typeface="Montserrat" panose="00000500000000000000" pitchFamily="2" charset="0"/>
              </a:rPr>
              <a:t>renouvellement et réintégration </a:t>
            </a:r>
          </a:p>
          <a:p>
            <a:pPr marL="444500" indent="-444500">
              <a:lnSpc>
                <a:spcPct val="110000"/>
              </a:lnSpc>
              <a:spcBef>
                <a:spcPts val="0"/>
              </a:spcBef>
              <a:spcAft>
                <a:spcPts val="1200"/>
              </a:spcAft>
              <a:buFont typeface="Wingdings" panose="05000000000000000000" pitchFamily="2" charset="2"/>
              <a:buChar char="v"/>
              <a:tabLst>
                <a:tab pos="266700" algn="l"/>
              </a:tabLst>
              <a:defRPr/>
            </a:pPr>
            <a:r>
              <a:rPr lang="fr-FR" sz="1600" b="1" dirty="0">
                <a:solidFill>
                  <a:srgbClr val="BDA043"/>
                </a:solidFill>
                <a:latin typeface="Montserrat" panose="00000500000000000000" pitchFamily="2" charset="0"/>
              </a:rPr>
              <a:t>CONTESTATION des conclusions </a:t>
            </a:r>
            <a:r>
              <a:rPr lang="fr-FR" sz="1600" b="1" dirty="0">
                <a:solidFill>
                  <a:srgbClr val="0E6AB4"/>
                </a:solidFill>
                <a:latin typeface="Montserrat" panose="00000500000000000000" pitchFamily="2" charset="0"/>
              </a:rPr>
              <a:t>du médecin agréé missionné par Collectivité</a:t>
            </a:r>
            <a:r>
              <a:rPr lang="fr-FR" sz="1400" b="1" dirty="0">
                <a:solidFill>
                  <a:srgbClr val="FF0000"/>
                </a:solidFill>
                <a:latin typeface="Montserrat" panose="00000500000000000000" pitchFamily="2" charset="0"/>
                <a:sym typeface="Wingdings" panose="05000000000000000000" pitchFamily="2" charset="2"/>
              </a:rPr>
              <a:t> (saisine facultative)</a:t>
            </a:r>
            <a:endParaRPr lang="fr-FR" sz="1600" b="1" dirty="0">
              <a:solidFill>
                <a:srgbClr val="FF0000"/>
              </a:solidFill>
              <a:latin typeface="Montserrat" panose="00000500000000000000" pitchFamily="2" charset="0"/>
            </a:endParaRPr>
          </a:p>
          <a:p>
            <a:pPr marL="444500" marR="0" lvl="0" indent="-444500" fontAlgn="auto">
              <a:lnSpc>
                <a:spcPct val="110000"/>
              </a:lnSpc>
              <a:spcBef>
                <a:spcPts val="0"/>
              </a:spcBef>
              <a:spcAft>
                <a:spcPts val="1200"/>
              </a:spcAft>
              <a:buClrTx/>
              <a:buSzTx/>
              <a:buFont typeface="Wingdings" panose="05000000000000000000" pitchFamily="2" charset="2"/>
              <a:buChar char="v"/>
              <a:tabLst>
                <a:tab pos="266700" algn="l"/>
              </a:tabLst>
              <a:defRPr/>
            </a:pPr>
            <a:r>
              <a:rPr lang="fr-FR" sz="1800" b="1" dirty="0">
                <a:solidFill>
                  <a:srgbClr val="BDA043"/>
                </a:solidFill>
                <a:latin typeface="Montserrat" panose="00000500000000000000" pitchFamily="2" charset="0"/>
              </a:rPr>
              <a:t>Saisine du Conseil Médical Supérieur </a:t>
            </a:r>
            <a:r>
              <a:rPr lang="fr-FR" sz="1600" b="1" dirty="0">
                <a:solidFill>
                  <a:srgbClr val="0E6AB4"/>
                </a:solidFill>
                <a:latin typeface="Montserrat" panose="00000500000000000000" pitchFamily="2" charset="0"/>
              </a:rPr>
              <a:t>(instance de recours)</a:t>
            </a:r>
          </a:p>
          <a:p>
            <a:pPr marL="444500" marR="0" lvl="0" indent="0" algn="ctr" defTabSz="914400" rtl="0" eaLnBrk="1" fontAlgn="auto" latinLnBrk="0" hangingPunct="1">
              <a:lnSpc>
                <a:spcPct val="110000"/>
              </a:lnSpc>
              <a:spcBef>
                <a:spcPts val="0"/>
              </a:spcBef>
              <a:spcAft>
                <a:spcPts val="0"/>
              </a:spcAft>
              <a:buClrTx/>
              <a:buSzTx/>
              <a:buFontTx/>
              <a:buNone/>
              <a:tabLst/>
              <a:defRPr/>
            </a:pPr>
            <a:endParaRPr lang="fr-FR" sz="1400" i="1" u="sng" dirty="0">
              <a:solidFill>
                <a:srgbClr val="BDA043"/>
              </a:solidFill>
              <a:latin typeface="Montserrat" panose="00000500000000000000" pitchFamily="2" charset="0"/>
            </a:endParaRPr>
          </a:p>
          <a:p>
            <a:pPr marL="444500" marR="0" lvl="0" indent="0" algn="ctr" defTabSz="914400" rtl="0" eaLnBrk="1" fontAlgn="auto" latinLnBrk="0" hangingPunct="1">
              <a:lnSpc>
                <a:spcPct val="110000"/>
              </a:lnSpc>
              <a:spcBef>
                <a:spcPts val="0"/>
              </a:spcBef>
              <a:spcAft>
                <a:spcPts val="0"/>
              </a:spcAft>
              <a:buClrTx/>
              <a:buSzTx/>
              <a:buFontTx/>
              <a:buNone/>
              <a:tabLst/>
              <a:defRPr/>
            </a:pPr>
            <a:r>
              <a:rPr lang="fr-FR" sz="1400" i="1" u="sng" dirty="0">
                <a:solidFill>
                  <a:srgbClr val="BDA043"/>
                </a:solidFill>
                <a:latin typeface="Montserrat" panose="00000500000000000000" pitchFamily="2" charset="0"/>
              </a:rPr>
              <a:t>Référente</a:t>
            </a:r>
            <a:r>
              <a:rPr lang="fr-FR" sz="1400" i="1" dirty="0">
                <a:solidFill>
                  <a:srgbClr val="BDA043"/>
                </a:solidFill>
                <a:latin typeface="Montserrat" panose="00000500000000000000" pitchFamily="2" charset="0"/>
              </a:rPr>
              <a:t> : Armelle COMTE                     </a:t>
            </a:r>
            <a:r>
              <a:rPr lang="fr-FR" sz="1400" i="1" dirty="0">
                <a:solidFill>
                  <a:srgbClr val="BDA043"/>
                </a:solidFill>
                <a:latin typeface="Montserrat" panose="00000500000000000000" pitchFamily="2" charset="0"/>
                <a:sym typeface="Wingdings" panose="05000000000000000000" pitchFamily="2" charset="2"/>
              </a:rPr>
              <a:t> 05.34.09.81.63 </a:t>
            </a:r>
          </a:p>
          <a:p>
            <a:pPr marL="444500" marR="0" lvl="0" indent="0" algn="ctr" defTabSz="914400" rtl="0" eaLnBrk="1" fontAlgn="auto" latinLnBrk="0" hangingPunct="1">
              <a:lnSpc>
                <a:spcPct val="110000"/>
              </a:lnSpc>
              <a:spcBef>
                <a:spcPts val="0"/>
              </a:spcBef>
              <a:spcAft>
                <a:spcPts val="0"/>
              </a:spcAft>
              <a:buClrTx/>
              <a:buSzTx/>
              <a:buFontTx/>
              <a:buNone/>
              <a:tabLst/>
              <a:defRPr/>
            </a:pPr>
            <a:r>
              <a:rPr lang="fr-FR" sz="1400" i="1" dirty="0">
                <a:solidFill>
                  <a:srgbClr val="BDA043"/>
                </a:solidFill>
                <a:latin typeface="Montserrat" panose="00000500000000000000" pitchFamily="2" charset="0"/>
                <a:sym typeface="Wingdings" panose="05000000000000000000" pitchFamily="2" charset="2"/>
              </a:rPr>
              <a:t> </a:t>
            </a:r>
            <a:r>
              <a:rPr lang="fr-FR" sz="1200" i="1" dirty="0">
                <a:solidFill>
                  <a:srgbClr val="BDA043"/>
                </a:solidFill>
                <a:latin typeface="Montserrat" panose="00000500000000000000" pitchFamily="2" charset="0"/>
                <a:sym typeface="Wingdings" panose="05000000000000000000" pitchFamily="2" charset="2"/>
                <a:hlinkClick r:id="rId2"/>
              </a:rPr>
              <a:t>conseil.medical.restreint@cdg09.fr</a:t>
            </a:r>
            <a:r>
              <a:rPr lang="fr-FR" sz="1200" i="1" dirty="0">
                <a:solidFill>
                  <a:srgbClr val="BDA043"/>
                </a:solidFill>
                <a:latin typeface="Montserrat" panose="00000500000000000000" pitchFamily="2" charset="0"/>
                <a:sym typeface="Wingdings" panose="05000000000000000000" pitchFamily="2" charset="2"/>
              </a:rPr>
              <a:t>       ou      </a:t>
            </a:r>
            <a:r>
              <a:rPr lang="fr-FR" sz="1200" i="1" dirty="0">
                <a:solidFill>
                  <a:srgbClr val="BDA043"/>
                </a:solidFill>
                <a:latin typeface="Montserrat" panose="00000500000000000000" pitchFamily="2" charset="0"/>
                <a:sym typeface="Wingdings" panose="05000000000000000000" pitchFamily="2" charset="2"/>
                <a:hlinkClick r:id="rId3"/>
              </a:rPr>
              <a:t>armelle.comte@cdg09.fr</a:t>
            </a:r>
            <a:r>
              <a:rPr lang="fr-FR" sz="1200" i="1" dirty="0">
                <a:solidFill>
                  <a:srgbClr val="BDA043"/>
                </a:solidFill>
                <a:latin typeface="Montserrat" panose="00000500000000000000" pitchFamily="2" charset="0"/>
                <a:sym typeface="Wingdings" panose="05000000000000000000" pitchFamily="2" charset="2"/>
              </a:rPr>
              <a:t> </a:t>
            </a:r>
            <a:endParaRPr lang="fr-FR" sz="1200" i="1" dirty="0">
              <a:solidFill>
                <a:srgbClr val="BDA043"/>
              </a:solidFill>
              <a:latin typeface="Montserrat" panose="00000500000000000000" pitchFamily="2" charset="0"/>
            </a:endParaRPr>
          </a:p>
          <a:p>
            <a:endParaRPr lang="fr-FR" sz="1600" dirty="0"/>
          </a:p>
        </p:txBody>
      </p:sp>
    </p:spTree>
    <p:extLst>
      <p:ext uri="{BB962C8B-B14F-4D97-AF65-F5344CB8AC3E}">
        <p14:creationId xmlns:p14="http://schemas.microsoft.com/office/powerpoint/2010/main" val="3814613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77FA4B-A7FD-AAC3-59E6-C7215D06ED0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87CB1F3-57B9-CF34-4731-E62D871D05AD}"/>
              </a:ext>
            </a:extLst>
          </p:cNvPr>
          <p:cNvSpPr>
            <a:spLocks noGrp="1"/>
          </p:cNvSpPr>
          <p:nvPr>
            <p:ph type="title"/>
          </p:nvPr>
        </p:nvSpPr>
        <p:spPr>
          <a:xfrm>
            <a:off x="612559" y="214205"/>
            <a:ext cx="10875146" cy="1437042"/>
          </a:xfrm>
        </p:spPr>
        <p:txBody>
          <a:bodyPr vert="horz" lIns="91440" tIns="45720" rIns="91440" bIns="45720" rtlCol="0" anchor="ctr">
            <a:noAutofit/>
          </a:bodyPr>
          <a:lstStyle/>
          <a:p>
            <a:r>
              <a:rPr lang="fr-FR" sz="3200" b="1" dirty="0">
                <a:solidFill>
                  <a:srgbClr val="0E6AB4"/>
                </a:solidFill>
                <a:latin typeface="Montserrat" panose="00000500000000000000" pitchFamily="2" charset="0"/>
                <a:ea typeface="+mn-ea"/>
                <a:cs typeface="+mn-cs"/>
              </a:rPr>
              <a:t>Les cas de SAISINE FACULTATIVE du Conseil médical Formation Restreinte pour contestation d’un avis médical rendu par un médecin agréé</a:t>
            </a:r>
          </a:p>
        </p:txBody>
      </p:sp>
      <p:sp>
        <p:nvSpPr>
          <p:cNvPr id="3" name="Espace réservé du contenu 2">
            <a:extLst>
              <a:ext uri="{FF2B5EF4-FFF2-40B4-BE49-F238E27FC236}">
                <a16:creationId xmlns:a16="http://schemas.microsoft.com/office/drawing/2014/main" id="{6FFD57EC-AE9E-50D4-59CA-196FAF36BD71}"/>
              </a:ext>
            </a:extLst>
          </p:cNvPr>
          <p:cNvSpPr>
            <a:spLocks noGrp="1"/>
          </p:cNvSpPr>
          <p:nvPr>
            <p:ph idx="1"/>
          </p:nvPr>
        </p:nvSpPr>
        <p:spPr>
          <a:xfrm>
            <a:off x="612559" y="1580226"/>
            <a:ext cx="11129639" cy="5175681"/>
          </a:xfrm>
        </p:spPr>
        <p:txBody>
          <a:bodyPr>
            <a:normAutofit fontScale="85000" lnSpcReduction="20000"/>
          </a:bodyPr>
          <a:lstStyle/>
          <a:p>
            <a:pPr marL="444500" marR="0" lvl="0" indent="0" algn="ctr" defTabSz="914400" rtl="0" eaLnBrk="1" fontAlgn="auto" latinLnBrk="0" hangingPunct="1">
              <a:lnSpc>
                <a:spcPct val="110000"/>
              </a:lnSpc>
              <a:spcBef>
                <a:spcPts val="0"/>
              </a:spcBef>
              <a:spcAft>
                <a:spcPts val="0"/>
              </a:spcAft>
              <a:buClrTx/>
              <a:buSzTx/>
              <a:buFontTx/>
              <a:buNone/>
              <a:tabLst/>
              <a:defRPr/>
            </a:pPr>
            <a:r>
              <a:rPr lang="fr-FR" sz="1600" dirty="0">
                <a:latin typeface="Montserrat" panose="00000500000000000000" pitchFamily="2" charset="0"/>
              </a:rPr>
              <a:t>  </a:t>
            </a:r>
          </a:p>
          <a:p>
            <a:pPr marL="444500" marR="0" lvl="0" indent="-444500" algn="l" defTabSz="914400" rtl="0" eaLnBrk="1" fontAlgn="auto" latinLnBrk="0" hangingPunct="1">
              <a:lnSpc>
                <a:spcPct val="110000"/>
              </a:lnSpc>
              <a:spcBef>
                <a:spcPts val="0"/>
              </a:spcBef>
              <a:spcAft>
                <a:spcPts val="1800"/>
              </a:spcAft>
              <a:buClrTx/>
              <a:buSzTx/>
              <a:buFont typeface="Wingdings" panose="05000000000000000000" pitchFamily="2" charset="2"/>
              <a:buChar char="v"/>
              <a:tabLst>
                <a:tab pos="266700" algn="l"/>
              </a:tabLst>
              <a:defRPr/>
            </a:pPr>
            <a:r>
              <a:rPr lang="fr-FR" sz="1600" b="1" dirty="0">
                <a:solidFill>
                  <a:srgbClr val="BDA043"/>
                </a:solidFill>
                <a:latin typeface="Montserrat" panose="00000500000000000000" pitchFamily="2" charset="0"/>
              </a:rPr>
              <a:t>ADMISSION DES CANDIDATS aux emplois publics dont les fonctions exigent des conditions de travail particulières </a:t>
            </a:r>
          </a:p>
          <a:p>
            <a:pPr marL="625475" marR="0" lvl="0" algn="l" defTabSz="914400" rtl="0" eaLnBrk="1" fontAlgn="auto" latinLnBrk="0" hangingPunct="1">
              <a:lnSpc>
                <a:spcPct val="110000"/>
              </a:lnSpc>
              <a:spcBef>
                <a:spcPts val="0"/>
              </a:spcBef>
              <a:spcAft>
                <a:spcPts val="1800"/>
              </a:spcAft>
              <a:buClrTx/>
              <a:buSzTx/>
              <a:buFont typeface="Wingdings" panose="05000000000000000000" pitchFamily="2" charset="2"/>
              <a:buChar char="ü"/>
              <a:tabLst>
                <a:tab pos="266700" algn="l"/>
              </a:tabLst>
              <a:defRPr/>
            </a:pPr>
            <a:r>
              <a:rPr lang="fr-FR" sz="1600" b="1" dirty="0">
                <a:solidFill>
                  <a:srgbClr val="0E6AB4"/>
                </a:solidFill>
                <a:latin typeface="Montserrat" panose="00000500000000000000" pitchFamily="2" charset="0"/>
              </a:rPr>
              <a:t>Le contrôle des conditions de santé, lorsqu’elles sont requises, est effectué par des médecins agréés. En cas de contestation des conclusions de ces derniers, soit par l’agent, soit par l’administration, le conseil médical est saisi dans un délai de deux mois à compter du moment où elles sont portées à leur connaissance</a:t>
            </a:r>
          </a:p>
          <a:p>
            <a:pPr marL="444500" marR="0" lvl="0" indent="-444500" algn="l" defTabSz="914400" rtl="0" eaLnBrk="1" fontAlgn="auto" latinLnBrk="0" hangingPunct="1">
              <a:lnSpc>
                <a:spcPct val="110000"/>
              </a:lnSpc>
              <a:spcBef>
                <a:spcPts val="0"/>
              </a:spcBef>
              <a:spcAft>
                <a:spcPts val="1800"/>
              </a:spcAft>
              <a:buClrTx/>
              <a:buSzTx/>
              <a:buFont typeface="Wingdings" panose="05000000000000000000" pitchFamily="2" charset="2"/>
              <a:buChar char="v"/>
              <a:tabLst>
                <a:tab pos="266700" algn="l"/>
              </a:tabLst>
              <a:defRPr/>
            </a:pPr>
            <a:r>
              <a:rPr lang="fr-FR" sz="1600" b="1" dirty="0">
                <a:solidFill>
                  <a:srgbClr val="BDA043"/>
                </a:solidFill>
                <a:latin typeface="Montserrat" panose="00000500000000000000" pitchFamily="2" charset="0"/>
              </a:rPr>
              <a:t>PROLONGATION, REINTEGRATION A L’ISSU D’UN CONGE POUR RAISON DE SANTE (CMO, CLM/CGM, CLD)</a:t>
            </a:r>
            <a:r>
              <a:rPr lang="fr-FR" sz="1600" b="1" dirty="0">
                <a:solidFill>
                  <a:srgbClr val="0E6AB4"/>
                </a:solidFill>
                <a:latin typeface="Montserrat" panose="00000500000000000000" pitchFamily="2" charset="0"/>
              </a:rPr>
              <a:t> </a:t>
            </a:r>
          </a:p>
          <a:p>
            <a:pPr marL="444500" indent="-444500">
              <a:lnSpc>
                <a:spcPct val="110000"/>
              </a:lnSpc>
              <a:spcBef>
                <a:spcPts val="0"/>
              </a:spcBef>
              <a:spcAft>
                <a:spcPts val="1200"/>
              </a:spcAft>
              <a:buFont typeface="Wingdings" panose="05000000000000000000" pitchFamily="2" charset="2"/>
              <a:buChar char="v"/>
              <a:tabLst>
                <a:tab pos="266700" algn="l"/>
              </a:tabLst>
              <a:defRPr/>
            </a:pPr>
            <a:r>
              <a:rPr lang="fr-FR" sz="1600" b="1" dirty="0">
                <a:solidFill>
                  <a:srgbClr val="BDA043"/>
                </a:solidFill>
                <a:latin typeface="Montserrat" panose="00000500000000000000" pitchFamily="2" charset="0"/>
              </a:rPr>
              <a:t>LE BENEFICE D’UN TEMPS PARTIEL THERAPEUTIQUE :</a:t>
            </a:r>
          </a:p>
          <a:p>
            <a:pPr marL="444500" marR="0" lvl="0" indent="-444500" algn="l" defTabSz="914400" rtl="0" eaLnBrk="1" fontAlgn="auto" latinLnBrk="0" hangingPunct="1">
              <a:lnSpc>
                <a:spcPct val="110000"/>
              </a:lnSpc>
              <a:spcBef>
                <a:spcPts val="0"/>
              </a:spcBef>
              <a:spcAft>
                <a:spcPts val="1800"/>
              </a:spcAft>
              <a:buClrTx/>
              <a:buSzTx/>
              <a:buFont typeface="Wingdings" panose="05000000000000000000" pitchFamily="2" charset="2"/>
              <a:buChar char="v"/>
              <a:tabLst>
                <a:tab pos="266700" algn="l"/>
              </a:tabLst>
              <a:defRPr/>
            </a:pPr>
            <a:r>
              <a:rPr lang="fr-FR" sz="1600" b="1" dirty="0">
                <a:solidFill>
                  <a:srgbClr val="BDA043"/>
                </a:solidFill>
                <a:latin typeface="Montserrat" panose="00000500000000000000" pitchFamily="2" charset="0"/>
              </a:rPr>
              <a:t>L’EXAMEN MEDICAL réalisé AU COURS d’un CONGE DE MALADIE</a:t>
            </a:r>
          </a:p>
          <a:p>
            <a:pPr marL="774700" indent="-285750">
              <a:lnSpc>
                <a:spcPct val="110000"/>
              </a:lnSpc>
              <a:spcBef>
                <a:spcPts val="0"/>
              </a:spcBef>
              <a:spcAft>
                <a:spcPts val="1800"/>
              </a:spcAft>
              <a:buFont typeface="Wingdings" panose="05000000000000000000" pitchFamily="2" charset="2"/>
              <a:buChar char="ü"/>
              <a:tabLst>
                <a:tab pos="266700" algn="l"/>
              </a:tabLst>
              <a:defRPr/>
            </a:pPr>
            <a:r>
              <a:rPr lang="fr-FR" sz="1600" b="1" dirty="0">
                <a:solidFill>
                  <a:srgbClr val="0E6AB4"/>
                </a:solidFill>
                <a:latin typeface="Montserrat" panose="00000500000000000000" pitchFamily="2" charset="0"/>
              </a:rPr>
              <a:t>la visite de contrôle à laquelle l’autorité territoriale peut faire procéder à tout moment pendant le congé de maladie ou celle effectuée obligatoirement au moins une fois au-delà de six mois consécutifs de congé de maladie</a:t>
            </a:r>
          </a:p>
          <a:p>
            <a:pPr marL="774700" indent="-285750">
              <a:lnSpc>
                <a:spcPct val="110000"/>
              </a:lnSpc>
              <a:spcBef>
                <a:spcPts val="0"/>
              </a:spcBef>
              <a:spcAft>
                <a:spcPts val="1800"/>
              </a:spcAft>
              <a:buFont typeface="Wingdings" panose="05000000000000000000" pitchFamily="2" charset="2"/>
              <a:buChar char="ü"/>
              <a:tabLst>
                <a:tab pos="266700" algn="l"/>
              </a:tabLst>
              <a:defRPr/>
            </a:pPr>
            <a:r>
              <a:rPr lang="fr-FR" sz="1600" b="1" dirty="0">
                <a:solidFill>
                  <a:srgbClr val="0E6AB4"/>
                </a:solidFill>
                <a:latin typeface="Montserrat" panose="00000500000000000000" pitchFamily="2" charset="0"/>
              </a:rPr>
              <a:t>la visite de contrôle pendant le CLM ou le CLD </a:t>
            </a:r>
          </a:p>
          <a:p>
            <a:pPr marL="774700" indent="-285750">
              <a:lnSpc>
                <a:spcPct val="110000"/>
              </a:lnSpc>
              <a:spcBef>
                <a:spcPts val="0"/>
              </a:spcBef>
              <a:spcAft>
                <a:spcPts val="1800"/>
              </a:spcAft>
              <a:buFont typeface="Wingdings" panose="05000000000000000000" pitchFamily="2" charset="2"/>
              <a:buChar char="ü"/>
              <a:tabLst>
                <a:tab pos="266700" algn="l"/>
              </a:tabLst>
              <a:defRPr/>
            </a:pPr>
            <a:r>
              <a:rPr lang="fr-FR" sz="1600" b="1" dirty="0">
                <a:solidFill>
                  <a:srgbClr val="0E6AB4"/>
                </a:solidFill>
                <a:latin typeface="Montserrat" panose="00000500000000000000" pitchFamily="2" charset="0"/>
              </a:rPr>
              <a:t>la visite de contrôle à laquelle l’autorité territoriale peut faire procéder à tout moment pendant le CITIS ou celle effectuée obligatoirement au moins une fois par an au-delà de six mois de prolongation du congé initialement accordé </a:t>
            </a:r>
          </a:p>
          <a:p>
            <a:endParaRPr lang="fr-FR" sz="1600" dirty="0"/>
          </a:p>
        </p:txBody>
      </p:sp>
    </p:spTree>
    <p:extLst>
      <p:ext uri="{BB962C8B-B14F-4D97-AF65-F5344CB8AC3E}">
        <p14:creationId xmlns:p14="http://schemas.microsoft.com/office/powerpoint/2010/main" val="2137967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85AB0D-D808-956C-FD01-D4B42C02CF57}"/>
              </a:ext>
            </a:extLst>
          </p:cNvPr>
          <p:cNvSpPr>
            <a:spLocks noGrp="1"/>
          </p:cNvSpPr>
          <p:nvPr>
            <p:ph type="title"/>
          </p:nvPr>
        </p:nvSpPr>
        <p:spPr>
          <a:xfrm>
            <a:off x="838200" y="365125"/>
            <a:ext cx="10515600" cy="966525"/>
          </a:xfrm>
        </p:spPr>
        <p:txBody>
          <a:bodyPr vert="horz" lIns="91440" tIns="45720" rIns="91440" bIns="45720" rtlCol="0" anchor="ctr">
            <a:noAutofit/>
          </a:bodyPr>
          <a:lstStyle/>
          <a:p>
            <a:r>
              <a:rPr lang="fr-FR" sz="3200" b="1" dirty="0">
                <a:solidFill>
                  <a:srgbClr val="0E6AB4"/>
                </a:solidFill>
                <a:latin typeface="Montserrat" panose="00000500000000000000" pitchFamily="2" charset="0"/>
                <a:ea typeface="+mn-ea"/>
                <a:cs typeface="+mn-cs"/>
              </a:rPr>
              <a:t>Dans quels cas le Conseil médical FORMATION PLENIERE doit-il être saisi ?</a:t>
            </a:r>
          </a:p>
        </p:txBody>
      </p:sp>
      <p:sp>
        <p:nvSpPr>
          <p:cNvPr id="3" name="Espace réservé du contenu 2">
            <a:extLst>
              <a:ext uri="{FF2B5EF4-FFF2-40B4-BE49-F238E27FC236}">
                <a16:creationId xmlns:a16="http://schemas.microsoft.com/office/drawing/2014/main" id="{E0039457-2E5F-1E79-00FF-D2841C56B96C}"/>
              </a:ext>
            </a:extLst>
          </p:cNvPr>
          <p:cNvSpPr>
            <a:spLocks noGrp="1"/>
          </p:cNvSpPr>
          <p:nvPr>
            <p:ph idx="1"/>
          </p:nvPr>
        </p:nvSpPr>
        <p:spPr>
          <a:xfrm>
            <a:off x="838199" y="1118586"/>
            <a:ext cx="10729405" cy="5220070"/>
          </a:xfrm>
        </p:spPr>
        <p:txBody>
          <a:bodyPr>
            <a:normAutofit fontScale="25000" lnSpcReduction="20000"/>
          </a:bodyPr>
          <a:lstStyle/>
          <a:p>
            <a:pPr marL="0" marR="0" lvl="0" indent="0" algn="ctr" defTabSz="914400" rtl="0" eaLnBrk="1" fontAlgn="auto" latinLnBrk="0" hangingPunct="1">
              <a:lnSpc>
                <a:spcPct val="110000"/>
              </a:lnSpc>
              <a:spcBef>
                <a:spcPts val="0"/>
              </a:spcBef>
              <a:spcAft>
                <a:spcPts val="0"/>
              </a:spcAft>
              <a:buClrTx/>
              <a:buSzTx/>
              <a:buFontTx/>
              <a:buNone/>
              <a:tabLst/>
              <a:defRPr/>
            </a:pPr>
            <a:endParaRPr lang="fr-FR" sz="2800" dirty="0">
              <a:solidFill>
                <a:srgbClr val="FF0000"/>
              </a:solidFill>
              <a:latin typeface="Montserrat" panose="00000500000000000000" pitchFamily="2" charset="0"/>
            </a:endParaRPr>
          </a:p>
          <a:p>
            <a:pPr marL="444500" marR="0" lvl="0" indent="0" algn="ctr" defTabSz="914400" rtl="0" eaLnBrk="1" fontAlgn="auto" latinLnBrk="0" hangingPunct="1">
              <a:lnSpc>
                <a:spcPct val="110000"/>
              </a:lnSpc>
              <a:spcBef>
                <a:spcPts val="0"/>
              </a:spcBef>
              <a:spcAft>
                <a:spcPts val="0"/>
              </a:spcAft>
              <a:buClrTx/>
              <a:buSzTx/>
              <a:buFontTx/>
              <a:buNone/>
              <a:tabLst/>
              <a:defRPr/>
            </a:pPr>
            <a:endParaRPr lang="fr-FR" sz="1600" dirty="0">
              <a:latin typeface="Montserrat" panose="00000500000000000000" pitchFamily="2" charset="0"/>
            </a:endParaRPr>
          </a:p>
          <a:p>
            <a:pPr marL="444500" lvl="0" indent="-444500">
              <a:lnSpc>
                <a:spcPct val="110000"/>
              </a:lnSpc>
              <a:spcBef>
                <a:spcPts val="0"/>
              </a:spcBef>
              <a:spcAft>
                <a:spcPts val="1200"/>
              </a:spcAft>
              <a:buFont typeface="Wingdings" panose="05000000000000000000" pitchFamily="2" charset="2"/>
              <a:buChar char="v"/>
              <a:tabLst>
                <a:tab pos="266700" algn="l"/>
              </a:tabLst>
              <a:defRPr/>
            </a:pPr>
            <a:r>
              <a:rPr lang="fr-FR" sz="6000" b="1" dirty="0">
                <a:solidFill>
                  <a:srgbClr val="BDA043"/>
                </a:solidFill>
                <a:latin typeface="Montserrat" panose="00000500000000000000" pitchFamily="2" charset="0"/>
              </a:rPr>
              <a:t>Reconnaissance de l’imputabilité au service :</a:t>
            </a:r>
          </a:p>
          <a:p>
            <a:pPr marL="444500" lvl="0" indent="0">
              <a:lnSpc>
                <a:spcPct val="110000"/>
              </a:lnSpc>
              <a:spcBef>
                <a:spcPts val="0"/>
              </a:spcBef>
              <a:spcAft>
                <a:spcPts val="1200"/>
              </a:spcAft>
              <a:buNone/>
              <a:defRPr/>
            </a:pPr>
            <a:r>
              <a:rPr lang="fr-FR" sz="5600" b="1" dirty="0">
                <a:solidFill>
                  <a:srgbClr val="FF0000"/>
                </a:solidFill>
                <a:latin typeface="Montserrat" panose="00000500000000000000" pitchFamily="2" charset="0"/>
              </a:rPr>
              <a:t>Si non reconnue par la collectivité </a:t>
            </a:r>
            <a:endParaRPr lang="fr-FR" sz="5600" b="1" dirty="0">
              <a:latin typeface="Montserrat" panose="00000500000000000000" pitchFamily="2" charset="0"/>
            </a:endParaRPr>
          </a:p>
          <a:p>
            <a:pPr marL="625475" lvl="0">
              <a:lnSpc>
                <a:spcPct val="110000"/>
              </a:lnSpc>
              <a:spcBef>
                <a:spcPts val="0"/>
              </a:spcBef>
              <a:spcAft>
                <a:spcPts val="1200"/>
              </a:spcAft>
              <a:buFont typeface="Wingdings" panose="05000000000000000000" pitchFamily="2" charset="2"/>
              <a:buChar char="§"/>
              <a:tabLst>
                <a:tab pos="442913" algn="l"/>
              </a:tabLst>
              <a:defRPr/>
            </a:pPr>
            <a:r>
              <a:rPr lang="fr-FR" sz="5600" b="1" dirty="0">
                <a:solidFill>
                  <a:srgbClr val="0E6AB4"/>
                </a:solidFill>
                <a:latin typeface="Montserrat" panose="00000500000000000000" pitchFamily="2" charset="0"/>
              </a:rPr>
              <a:t>accident de service, accident de trajet, </a:t>
            </a:r>
          </a:p>
          <a:p>
            <a:pPr marL="625475">
              <a:lnSpc>
                <a:spcPct val="110000"/>
              </a:lnSpc>
              <a:spcBef>
                <a:spcPts val="0"/>
              </a:spcBef>
              <a:spcAft>
                <a:spcPts val="1200"/>
              </a:spcAft>
              <a:buFont typeface="Wingdings" panose="05000000000000000000" pitchFamily="2" charset="2"/>
              <a:buChar char="§"/>
              <a:tabLst>
                <a:tab pos="442913" algn="l"/>
              </a:tabLst>
              <a:defRPr/>
            </a:pPr>
            <a:r>
              <a:rPr lang="fr-FR" sz="5600" b="1" dirty="0">
                <a:solidFill>
                  <a:srgbClr val="0E6AB4"/>
                </a:solidFill>
                <a:latin typeface="Montserrat" panose="00000500000000000000" pitchFamily="2" charset="0"/>
              </a:rPr>
              <a:t>maladie professionnelle </a:t>
            </a:r>
            <a:r>
              <a:rPr lang="fr-FR" sz="5600" b="1" u="sng" dirty="0">
                <a:solidFill>
                  <a:srgbClr val="0E6AB4"/>
                </a:solidFill>
                <a:latin typeface="Montserrat" panose="00000500000000000000" pitchFamily="2" charset="0"/>
              </a:rPr>
              <a:t>figurant dans le tableau </a:t>
            </a:r>
            <a:r>
              <a:rPr lang="fr-FR" sz="5600" b="1" dirty="0">
                <a:solidFill>
                  <a:srgbClr val="0E6AB4"/>
                </a:solidFill>
                <a:latin typeface="Montserrat" panose="00000500000000000000" pitchFamily="2" charset="0"/>
              </a:rPr>
              <a:t>du code de la Sécurité Sociale et </a:t>
            </a:r>
            <a:r>
              <a:rPr lang="fr-FR" sz="5600" b="1" u="sng" dirty="0">
                <a:solidFill>
                  <a:srgbClr val="0E6AB4"/>
                </a:solidFill>
                <a:latin typeface="Montserrat" panose="00000500000000000000" pitchFamily="2" charset="0"/>
              </a:rPr>
              <a:t>remplissant les conditions</a:t>
            </a:r>
          </a:p>
          <a:p>
            <a:pPr marL="396875" indent="0">
              <a:lnSpc>
                <a:spcPct val="110000"/>
              </a:lnSpc>
              <a:spcBef>
                <a:spcPts val="0"/>
              </a:spcBef>
              <a:spcAft>
                <a:spcPts val="1200"/>
              </a:spcAft>
              <a:buNone/>
              <a:tabLst>
                <a:tab pos="442913" algn="l"/>
              </a:tabLst>
              <a:defRPr/>
            </a:pPr>
            <a:r>
              <a:rPr lang="fr-FR" sz="5600" b="1" dirty="0">
                <a:solidFill>
                  <a:srgbClr val="FF0000"/>
                </a:solidFill>
                <a:latin typeface="Montserrat" panose="00000500000000000000" pitchFamily="2" charset="0"/>
              </a:rPr>
              <a:t>Saisine obligatoire</a:t>
            </a:r>
          </a:p>
          <a:p>
            <a:pPr marL="625475" lvl="0">
              <a:lnSpc>
                <a:spcPct val="110000"/>
              </a:lnSpc>
              <a:spcBef>
                <a:spcPts val="0"/>
              </a:spcBef>
              <a:spcAft>
                <a:spcPts val="1200"/>
              </a:spcAft>
              <a:buFont typeface="Wingdings" panose="05000000000000000000" pitchFamily="2" charset="2"/>
              <a:buChar char="§"/>
              <a:tabLst>
                <a:tab pos="442913" algn="l"/>
              </a:tabLst>
              <a:defRPr/>
            </a:pPr>
            <a:r>
              <a:rPr lang="fr-FR" sz="5600" b="1" dirty="0">
                <a:solidFill>
                  <a:srgbClr val="0E6AB4"/>
                </a:solidFill>
                <a:latin typeface="Montserrat" panose="00000500000000000000" pitchFamily="2" charset="0"/>
              </a:rPr>
              <a:t>maladie contractée en service </a:t>
            </a:r>
            <a:r>
              <a:rPr lang="fr-FR" sz="5600" b="1" u="sng" dirty="0">
                <a:solidFill>
                  <a:srgbClr val="0E6AB4"/>
                </a:solidFill>
                <a:latin typeface="Montserrat" panose="00000500000000000000" pitchFamily="2" charset="0"/>
              </a:rPr>
              <a:t>ne figurant pas dans le tableau </a:t>
            </a:r>
            <a:r>
              <a:rPr lang="fr-FR" sz="5600" b="1" dirty="0">
                <a:solidFill>
                  <a:srgbClr val="0E6AB4"/>
                </a:solidFill>
                <a:latin typeface="Montserrat" panose="00000500000000000000" pitchFamily="2" charset="0"/>
              </a:rPr>
              <a:t>du code de la Sécurité Sociale</a:t>
            </a:r>
          </a:p>
          <a:p>
            <a:pPr marL="625475">
              <a:lnSpc>
                <a:spcPct val="110000"/>
              </a:lnSpc>
              <a:spcBef>
                <a:spcPts val="0"/>
              </a:spcBef>
              <a:spcAft>
                <a:spcPts val="3000"/>
              </a:spcAft>
              <a:buFont typeface="Wingdings" panose="05000000000000000000" pitchFamily="2" charset="2"/>
              <a:buChar char="§"/>
              <a:tabLst>
                <a:tab pos="442913" algn="l"/>
              </a:tabLst>
              <a:defRPr/>
            </a:pPr>
            <a:r>
              <a:rPr lang="fr-FR" sz="5600" b="1" dirty="0">
                <a:solidFill>
                  <a:srgbClr val="0E6AB4"/>
                </a:solidFill>
                <a:latin typeface="Montserrat" panose="00000500000000000000" pitchFamily="2" charset="0"/>
              </a:rPr>
              <a:t>maladie professionnelle </a:t>
            </a:r>
            <a:r>
              <a:rPr lang="fr-FR" sz="5600" b="1" u="sng" dirty="0">
                <a:solidFill>
                  <a:srgbClr val="0E6AB4"/>
                </a:solidFill>
                <a:latin typeface="Montserrat" panose="00000500000000000000" pitchFamily="2" charset="0"/>
              </a:rPr>
              <a:t>figurant dans le tableau </a:t>
            </a:r>
            <a:r>
              <a:rPr lang="fr-FR" sz="5600" b="1" dirty="0">
                <a:solidFill>
                  <a:srgbClr val="0E6AB4"/>
                </a:solidFill>
                <a:latin typeface="Montserrat" panose="00000500000000000000" pitchFamily="2" charset="0"/>
              </a:rPr>
              <a:t>du code de la Sécurité Sociale et </a:t>
            </a:r>
            <a:r>
              <a:rPr lang="fr-FR" sz="5600" b="1" u="sng" dirty="0">
                <a:solidFill>
                  <a:srgbClr val="0E6AB4"/>
                </a:solidFill>
                <a:latin typeface="Montserrat" panose="00000500000000000000" pitchFamily="2" charset="0"/>
              </a:rPr>
              <a:t>ne remplissant pas les conditions </a:t>
            </a:r>
            <a:endParaRPr lang="fr-FR" sz="5600" b="1" dirty="0">
              <a:solidFill>
                <a:srgbClr val="0E6AB4"/>
              </a:solidFill>
              <a:latin typeface="Montserrat" panose="00000500000000000000" pitchFamily="2" charset="0"/>
            </a:endParaRPr>
          </a:p>
          <a:p>
            <a:pPr marL="444500" indent="-444500">
              <a:lnSpc>
                <a:spcPct val="110000"/>
              </a:lnSpc>
              <a:spcBef>
                <a:spcPts val="0"/>
              </a:spcBef>
              <a:spcAft>
                <a:spcPts val="1200"/>
              </a:spcAft>
              <a:buFont typeface="Wingdings" panose="05000000000000000000" pitchFamily="2" charset="2"/>
              <a:buChar char="v"/>
              <a:tabLst>
                <a:tab pos="266700" algn="l"/>
              </a:tabLst>
              <a:defRPr/>
            </a:pPr>
            <a:r>
              <a:rPr lang="fr-FR" sz="6000" b="1" dirty="0">
                <a:solidFill>
                  <a:srgbClr val="BDA043"/>
                </a:solidFill>
                <a:latin typeface="Montserrat" panose="00000500000000000000" pitchFamily="2" charset="0"/>
              </a:rPr>
              <a:t>OCTROI de l’A.T.I. (Allocation temporaire d’invalidité)</a:t>
            </a:r>
          </a:p>
          <a:p>
            <a:pPr marL="442913" indent="-442913">
              <a:lnSpc>
                <a:spcPct val="110000"/>
              </a:lnSpc>
              <a:spcBef>
                <a:spcPts val="0"/>
              </a:spcBef>
              <a:spcAft>
                <a:spcPts val="1200"/>
              </a:spcAft>
              <a:buFont typeface="Wingdings" panose="05000000000000000000" pitchFamily="2" charset="2"/>
              <a:buChar char="v"/>
              <a:defRPr/>
            </a:pPr>
            <a:r>
              <a:rPr lang="fr-FR" sz="6200" b="1" dirty="0">
                <a:solidFill>
                  <a:srgbClr val="BDA043"/>
                </a:solidFill>
                <a:latin typeface="Montserrat" panose="00000500000000000000" pitchFamily="2" charset="0"/>
              </a:rPr>
              <a:t>REVISION</a:t>
            </a:r>
            <a:r>
              <a:rPr lang="fr-FR" sz="6000" b="1" dirty="0">
                <a:solidFill>
                  <a:srgbClr val="BDA043"/>
                </a:solidFill>
                <a:latin typeface="Montserrat" panose="00000500000000000000" pitchFamily="2" charset="0"/>
              </a:rPr>
              <a:t> QUINQUENNALE A.T.I.</a:t>
            </a:r>
            <a:endParaRPr lang="fr-FR" sz="4300" b="1" dirty="0">
              <a:solidFill>
                <a:srgbClr val="0E6AB4"/>
              </a:solidFill>
              <a:latin typeface="Montserrat" panose="00000500000000000000" pitchFamily="2" charset="0"/>
            </a:endParaRPr>
          </a:p>
          <a:p>
            <a:pPr marL="444500" marR="0" lvl="0" indent="-444500" fontAlgn="auto">
              <a:lnSpc>
                <a:spcPct val="110000"/>
              </a:lnSpc>
              <a:spcBef>
                <a:spcPts val="0"/>
              </a:spcBef>
              <a:spcAft>
                <a:spcPts val="1200"/>
              </a:spcAft>
              <a:buClrTx/>
              <a:buSzTx/>
              <a:buFont typeface="Wingdings" panose="05000000000000000000" pitchFamily="2" charset="2"/>
              <a:buChar char="v"/>
              <a:tabLst>
                <a:tab pos="266700" algn="l"/>
              </a:tabLst>
              <a:defRPr/>
            </a:pPr>
            <a:r>
              <a:rPr lang="fr-FR" sz="6000" b="1" dirty="0">
                <a:solidFill>
                  <a:srgbClr val="BDA043"/>
                </a:solidFill>
                <a:latin typeface="Montserrat" panose="00000500000000000000" pitchFamily="2" charset="0"/>
              </a:rPr>
              <a:t>RETRAITE POUR INVALIDITE</a:t>
            </a:r>
          </a:p>
          <a:p>
            <a:pPr marL="444500" marR="0" lvl="0" indent="0" defTabSz="914400" rtl="0" eaLnBrk="1" fontAlgn="auto" latinLnBrk="0" hangingPunct="1">
              <a:lnSpc>
                <a:spcPct val="110000"/>
              </a:lnSpc>
              <a:spcBef>
                <a:spcPts val="0"/>
              </a:spcBef>
              <a:spcAft>
                <a:spcPts val="1200"/>
              </a:spcAft>
              <a:buClrTx/>
              <a:buSzTx/>
              <a:buNone/>
              <a:tabLst/>
              <a:defRPr/>
            </a:pPr>
            <a:endParaRPr lang="fr-FR" sz="1400" dirty="0">
              <a:latin typeface="Montserrat" panose="00000500000000000000" pitchFamily="2" charset="0"/>
            </a:endParaRPr>
          </a:p>
          <a:p>
            <a:pPr marL="444500" marR="0" lvl="0" indent="0" algn="ctr" defTabSz="914400" rtl="0" eaLnBrk="1" fontAlgn="auto" latinLnBrk="0" hangingPunct="1">
              <a:lnSpc>
                <a:spcPct val="110000"/>
              </a:lnSpc>
              <a:spcBef>
                <a:spcPts val="0"/>
              </a:spcBef>
              <a:spcAft>
                <a:spcPts val="0"/>
              </a:spcAft>
              <a:buClrTx/>
              <a:buSzTx/>
              <a:buFontTx/>
              <a:buNone/>
              <a:tabLst/>
              <a:defRPr/>
            </a:pPr>
            <a:r>
              <a:rPr lang="fr-FR" sz="4300" i="1" u="sng" dirty="0">
                <a:solidFill>
                  <a:srgbClr val="BDA043"/>
                </a:solidFill>
                <a:latin typeface="Montserrat" panose="00000500000000000000" pitchFamily="2" charset="0"/>
              </a:rPr>
              <a:t>Référente</a:t>
            </a:r>
            <a:r>
              <a:rPr lang="fr-FR" sz="4300" i="1" dirty="0">
                <a:solidFill>
                  <a:srgbClr val="BDA043"/>
                </a:solidFill>
                <a:latin typeface="Montserrat" panose="00000500000000000000" pitchFamily="2" charset="0"/>
              </a:rPr>
              <a:t> : Caroline SOUM          </a:t>
            </a:r>
            <a:r>
              <a:rPr lang="fr-FR" sz="4300" i="1" dirty="0">
                <a:solidFill>
                  <a:srgbClr val="BDA043"/>
                </a:solidFill>
                <a:latin typeface="Montserrat" panose="00000500000000000000" pitchFamily="2" charset="0"/>
                <a:sym typeface="Wingdings" panose="05000000000000000000" pitchFamily="2" charset="2"/>
              </a:rPr>
              <a:t> 05.34.09.81.66           </a:t>
            </a:r>
            <a:r>
              <a:rPr lang="fr-FR" sz="4300" i="1" dirty="0">
                <a:solidFill>
                  <a:srgbClr val="BDA043"/>
                </a:solidFill>
                <a:latin typeface="Montserrat" panose="00000500000000000000" pitchFamily="2" charset="0"/>
                <a:sym typeface="Wingdings" panose="05000000000000000000" pitchFamily="2" charset="2"/>
                <a:hlinkClick r:id="rId2"/>
              </a:rPr>
              <a:t>caroline.soum@cdg09.fr</a:t>
            </a:r>
            <a:r>
              <a:rPr lang="fr-FR" sz="4300" i="1" dirty="0">
                <a:solidFill>
                  <a:srgbClr val="BDA043"/>
                </a:solidFill>
                <a:latin typeface="Montserrat" panose="00000500000000000000" pitchFamily="2" charset="0"/>
                <a:sym typeface="Wingdings" panose="05000000000000000000" pitchFamily="2" charset="2"/>
              </a:rPr>
              <a:t> </a:t>
            </a:r>
            <a:endParaRPr lang="fr-FR" sz="4300" i="1" dirty="0">
              <a:solidFill>
                <a:srgbClr val="BDA043"/>
              </a:solidFill>
              <a:latin typeface="Montserrat" panose="00000500000000000000" pitchFamily="2" charset="0"/>
            </a:endParaRPr>
          </a:p>
          <a:p>
            <a:endParaRPr lang="fr-FR" dirty="0"/>
          </a:p>
        </p:txBody>
      </p:sp>
    </p:spTree>
    <p:extLst>
      <p:ext uri="{BB962C8B-B14F-4D97-AF65-F5344CB8AC3E}">
        <p14:creationId xmlns:p14="http://schemas.microsoft.com/office/powerpoint/2010/main" val="394592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E7DF3C31-7847-A2F5-AC75-6A56EF9960A1}"/>
              </a:ext>
            </a:extLst>
          </p:cNvPr>
          <p:cNvSpPr txBox="1">
            <a:spLocks/>
          </p:cNvSpPr>
          <p:nvPr/>
        </p:nvSpPr>
        <p:spPr>
          <a:xfrm>
            <a:off x="838200" y="365126"/>
            <a:ext cx="10909300" cy="1029108"/>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4400" b="1" i="0" u="none" strike="noStrike" kern="1200" cap="none" spc="0" normalizeH="0" baseline="0" noProof="0" dirty="0">
                <a:ln>
                  <a:noFill/>
                </a:ln>
                <a:solidFill>
                  <a:srgbClr val="0E6AB4"/>
                </a:solidFill>
                <a:effectLst/>
                <a:uLnTx/>
                <a:uFillTx/>
                <a:latin typeface="Montserrat" panose="00000500000000000000" pitchFamily="2" charset="0"/>
                <a:ea typeface="+mj-ea"/>
                <a:cs typeface="+mj-cs"/>
              </a:rPr>
              <a:t>Quand la collectivité doit-elle missionner elle-même un médecin agréé ?</a:t>
            </a:r>
            <a:endParaRPr kumimoji="0" lang="fr-FR"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Espace réservé du contenu 2">
            <a:extLst>
              <a:ext uri="{FF2B5EF4-FFF2-40B4-BE49-F238E27FC236}">
                <a16:creationId xmlns:a16="http://schemas.microsoft.com/office/drawing/2014/main" id="{FA8EA946-609F-19D2-32D9-65A2FBE05641}"/>
              </a:ext>
            </a:extLst>
          </p:cNvPr>
          <p:cNvSpPr>
            <a:spLocks noGrp="1"/>
          </p:cNvSpPr>
          <p:nvPr>
            <p:ph idx="1"/>
          </p:nvPr>
        </p:nvSpPr>
        <p:spPr>
          <a:xfrm>
            <a:off x="886535" y="1479220"/>
            <a:ext cx="10584203" cy="4726096"/>
          </a:xfrm>
        </p:spPr>
        <p:txBody>
          <a:bodyPr>
            <a:normAutofit/>
          </a:bodyPr>
          <a:lstStyle/>
          <a:p>
            <a:pPr marL="444500" lvl="0" indent="-444500">
              <a:lnSpc>
                <a:spcPct val="110000"/>
              </a:lnSpc>
              <a:spcBef>
                <a:spcPts val="0"/>
              </a:spcBef>
              <a:spcAft>
                <a:spcPts val="1800"/>
              </a:spcAft>
              <a:buFont typeface="Wingdings" panose="05000000000000000000" pitchFamily="2" charset="2"/>
              <a:buChar char="v"/>
              <a:tabLst>
                <a:tab pos="266700" algn="l"/>
              </a:tabLst>
              <a:defRPr/>
            </a:pPr>
            <a:r>
              <a:rPr lang="fr-FR" b="1" dirty="0">
                <a:solidFill>
                  <a:srgbClr val="BDA043"/>
                </a:solidFill>
                <a:latin typeface="Montserrat" panose="00000500000000000000" pitchFamily="2" charset="0"/>
              </a:rPr>
              <a:t>Prolongation CMO au-delà de 6 mois </a:t>
            </a:r>
            <a:r>
              <a:rPr lang="fr-FR" sz="1800" b="1" dirty="0">
                <a:solidFill>
                  <a:srgbClr val="FF0000"/>
                </a:solidFill>
                <a:latin typeface="Montserrat" panose="00000500000000000000" pitchFamily="2" charset="0"/>
              </a:rPr>
              <a:t>(obligatoire) </a:t>
            </a:r>
            <a:endParaRPr lang="fr-FR" b="1" dirty="0">
              <a:solidFill>
                <a:srgbClr val="FF0000"/>
              </a:solidFill>
              <a:latin typeface="Montserrat" panose="00000500000000000000" pitchFamily="2" charset="0"/>
            </a:endParaRPr>
          </a:p>
          <a:p>
            <a:pPr marL="444500" indent="-444500">
              <a:lnSpc>
                <a:spcPct val="110000"/>
              </a:lnSpc>
              <a:spcBef>
                <a:spcPts val="0"/>
              </a:spcBef>
              <a:spcAft>
                <a:spcPts val="1800"/>
              </a:spcAft>
              <a:buFont typeface="Wingdings" panose="05000000000000000000" pitchFamily="2" charset="2"/>
              <a:buChar char="v"/>
              <a:tabLst>
                <a:tab pos="266700" algn="l"/>
              </a:tabLst>
              <a:defRPr/>
            </a:pPr>
            <a:r>
              <a:rPr lang="fr-FR" b="1" dirty="0">
                <a:solidFill>
                  <a:srgbClr val="BDA043"/>
                </a:solidFill>
                <a:latin typeface="Montserrat" panose="00000500000000000000" pitchFamily="2" charset="0"/>
              </a:rPr>
              <a:t>Prolongation CLM/CGM, CLD </a:t>
            </a:r>
            <a:r>
              <a:rPr lang="fr-FR" sz="2200" b="1" dirty="0">
                <a:solidFill>
                  <a:srgbClr val="BDA043"/>
                </a:solidFill>
                <a:latin typeface="Montserrat" panose="00000500000000000000" pitchFamily="2" charset="0"/>
              </a:rPr>
              <a:t>une fois par an                                     </a:t>
            </a:r>
            <a:r>
              <a:rPr lang="fr-FR" sz="2000" b="1" dirty="0">
                <a:solidFill>
                  <a:srgbClr val="0E6AB4"/>
                </a:solidFill>
                <a:latin typeface="Montserrat" panose="00000500000000000000" pitchFamily="2" charset="0"/>
              </a:rPr>
              <a:t>(sauf si passage à 1/2 traitement </a:t>
            </a:r>
            <a:r>
              <a:rPr lang="fr-FR" sz="2000" b="1" dirty="0">
                <a:solidFill>
                  <a:srgbClr val="0E6AB4"/>
                </a:solidFill>
                <a:latin typeface="Montserrat" panose="00000500000000000000" pitchFamily="2" charset="0"/>
                <a:sym typeface="Wingdings" panose="05000000000000000000" pitchFamily="2" charset="2"/>
              </a:rPr>
              <a:t> prolongation sur avis du CMFR</a:t>
            </a:r>
            <a:r>
              <a:rPr lang="fr-FR" sz="2000" b="1" dirty="0">
                <a:solidFill>
                  <a:srgbClr val="0E6AB4"/>
                </a:solidFill>
                <a:latin typeface="Montserrat" panose="00000500000000000000" pitchFamily="2" charset="0"/>
              </a:rPr>
              <a:t>)</a:t>
            </a:r>
          </a:p>
          <a:p>
            <a:pPr marL="444500" indent="-444500">
              <a:lnSpc>
                <a:spcPct val="110000"/>
              </a:lnSpc>
              <a:spcBef>
                <a:spcPts val="0"/>
              </a:spcBef>
              <a:spcAft>
                <a:spcPts val="1800"/>
              </a:spcAft>
              <a:buFont typeface="Wingdings" panose="05000000000000000000" pitchFamily="2" charset="2"/>
              <a:buChar char="v"/>
              <a:tabLst>
                <a:tab pos="266700" algn="l"/>
              </a:tabLst>
              <a:defRPr/>
            </a:pPr>
            <a:r>
              <a:rPr lang="fr-FR" b="1" dirty="0">
                <a:solidFill>
                  <a:srgbClr val="BDA043"/>
                </a:solidFill>
                <a:latin typeface="Montserrat" panose="00000500000000000000" pitchFamily="2" charset="0"/>
              </a:rPr>
              <a:t>Prolongation arrêt travail agent en CITIS                                                 </a:t>
            </a:r>
            <a:r>
              <a:rPr lang="fr-FR" sz="1900" b="1" dirty="0">
                <a:latin typeface="Montserrat" panose="00000500000000000000" pitchFamily="2" charset="0"/>
              </a:rPr>
              <a:t> </a:t>
            </a:r>
          </a:p>
          <a:p>
            <a:pPr marL="442913" indent="-442913">
              <a:lnSpc>
                <a:spcPct val="110000"/>
              </a:lnSpc>
              <a:spcBef>
                <a:spcPts val="0"/>
              </a:spcBef>
              <a:spcAft>
                <a:spcPts val="1800"/>
              </a:spcAft>
              <a:buFont typeface="Wingdings" panose="05000000000000000000" pitchFamily="2" charset="2"/>
              <a:buChar char="v"/>
              <a:defRPr/>
            </a:pPr>
            <a:r>
              <a:rPr lang="fr-FR" b="1" dirty="0">
                <a:solidFill>
                  <a:srgbClr val="BDA043"/>
                </a:solidFill>
                <a:latin typeface="Montserrat" panose="00000500000000000000" pitchFamily="2" charset="0"/>
              </a:rPr>
              <a:t>Vérification APTITUDE aux FONCTIONS                                           </a:t>
            </a:r>
            <a:r>
              <a:rPr lang="fr-FR" sz="2000" b="1" dirty="0">
                <a:solidFill>
                  <a:srgbClr val="0E6AB4"/>
                </a:solidFill>
                <a:latin typeface="Montserrat" panose="00000500000000000000" pitchFamily="2" charset="0"/>
              </a:rPr>
              <a:t>(agent en activité ou au cours de son arrêt de travail)</a:t>
            </a:r>
          </a:p>
          <a:p>
            <a:pPr marL="444500" marR="0" lvl="0" indent="-444500" algn="l" defTabSz="914400" rtl="0" eaLnBrk="1" fontAlgn="auto" latinLnBrk="0" hangingPunct="1">
              <a:lnSpc>
                <a:spcPct val="110000"/>
              </a:lnSpc>
              <a:spcBef>
                <a:spcPts val="0"/>
              </a:spcBef>
              <a:spcAft>
                <a:spcPts val="1800"/>
              </a:spcAft>
              <a:buClrTx/>
              <a:buSzTx/>
              <a:buFont typeface="Wingdings" panose="05000000000000000000" pitchFamily="2" charset="2"/>
              <a:buChar char="v"/>
              <a:tabLst>
                <a:tab pos="266700" algn="l"/>
              </a:tabLst>
              <a:defRPr/>
            </a:pPr>
            <a:r>
              <a:rPr lang="fr-FR" b="1" dirty="0">
                <a:solidFill>
                  <a:srgbClr val="BDA043"/>
                </a:solidFill>
                <a:latin typeface="Montserrat" panose="00000500000000000000" pitchFamily="2" charset="0"/>
              </a:rPr>
              <a:t>Détermination DATE CONSOLIDATION et TAUX IPP            </a:t>
            </a:r>
            <a:r>
              <a:rPr lang="fr-FR" sz="1900" b="1" dirty="0">
                <a:solidFill>
                  <a:srgbClr val="0E6AB4"/>
                </a:solidFill>
                <a:latin typeface="Montserrat" panose="00000500000000000000" pitchFamily="2" charset="0"/>
              </a:rPr>
              <a:t>(agent en CITIS) </a:t>
            </a:r>
            <a:endParaRPr lang="fr-FR" sz="1900" b="1" dirty="0">
              <a:solidFill>
                <a:srgbClr val="BDA043"/>
              </a:solidFill>
              <a:latin typeface="Montserrat" panose="00000500000000000000" pitchFamily="2" charset="0"/>
            </a:endParaRPr>
          </a:p>
          <a:p>
            <a:pPr marL="0" indent="0">
              <a:buNone/>
            </a:pPr>
            <a:endParaRPr kumimoji="0" lang="fr-FR" sz="2800" b="0" i="0" u="none" strike="noStrike" kern="1200" cap="none" spc="0" normalizeH="0" baseline="0" noProof="0" dirty="0">
              <a:ln>
                <a:noFill/>
              </a:ln>
              <a:solidFill>
                <a:srgbClr val="0E6AB4"/>
              </a:solidFill>
              <a:effectLst/>
              <a:uLnTx/>
              <a:uFillTx/>
              <a:latin typeface="Montserrat" panose="00000500000000000000" pitchFamily="2" charset="0"/>
              <a:ea typeface="+mn-ea"/>
              <a:cs typeface="+mn-cs"/>
            </a:endParaRPr>
          </a:p>
          <a:p>
            <a:pPr marL="0" indent="0">
              <a:buNone/>
            </a:pPr>
            <a:endParaRPr lang="fr-FR" dirty="0"/>
          </a:p>
        </p:txBody>
      </p:sp>
    </p:spTree>
    <p:extLst>
      <p:ext uri="{BB962C8B-B14F-4D97-AF65-F5344CB8AC3E}">
        <p14:creationId xmlns:p14="http://schemas.microsoft.com/office/powerpoint/2010/main" val="1228279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a:extLst>
              <a:ext uri="{FF2B5EF4-FFF2-40B4-BE49-F238E27FC236}">
                <a16:creationId xmlns:a16="http://schemas.microsoft.com/office/drawing/2014/main" id="{FA8EA946-609F-19D2-32D9-65A2FBE05641}"/>
              </a:ext>
            </a:extLst>
          </p:cNvPr>
          <p:cNvSpPr>
            <a:spLocks noGrp="1"/>
          </p:cNvSpPr>
          <p:nvPr>
            <p:ph idx="1"/>
          </p:nvPr>
        </p:nvSpPr>
        <p:spPr>
          <a:xfrm>
            <a:off x="904642" y="257197"/>
            <a:ext cx="10584203" cy="929002"/>
          </a:xfrm>
        </p:spPr>
        <p:txBody>
          <a:bodyPr vert="horz" lIns="91440" tIns="45720" rIns="91440" bIns="45720" rtlCol="0" anchor="b">
            <a:normAutofit fontScale="70000" lnSpcReduction="20000"/>
          </a:bodyPr>
          <a:lstStyle/>
          <a:p>
            <a:pPr marL="0" indent="0" algn="ctr">
              <a:spcBef>
                <a:spcPct val="0"/>
              </a:spcBef>
              <a:buNone/>
            </a:pPr>
            <a:r>
              <a:rPr lang="fr-FR" sz="4400" b="1" dirty="0">
                <a:solidFill>
                  <a:srgbClr val="0E6AB4"/>
                </a:solidFill>
                <a:latin typeface="Montserrat" panose="00000500000000000000" pitchFamily="2" charset="0"/>
                <a:ea typeface="+mj-ea"/>
                <a:cs typeface="+mj-cs"/>
              </a:rPr>
              <a:t>Prolongation Congé de Longue Maladie ou Congé de Grave Maladie ou Congé de Longue Durée                                     </a:t>
            </a:r>
          </a:p>
        </p:txBody>
      </p:sp>
      <p:sp>
        <p:nvSpPr>
          <p:cNvPr id="2" name="Espace réservé du contenu 2">
            <a:extLst>
              <a:ext uri="{FF2B5EF4-FFF2-40B4-BE49-F238E27FC236}">
                <a16:creationId xmlns:a16="http://schemas.microsoft.com/office/drawing/2014/main" id="{B4F28EAA-4203-D4C3-CFF1-A561380F30DF}"/>
              </a:ext>
            </a:extLst>
          </p:cNvPr>
          <p:cNvSpPr txBox="1">
            <a:spLocks/>
          </p:cNvSpPr>
          <p:nvPr/>
        </p:nvSpPr>
        <p:spPr>
          <a:xfrm>
            <a:off x="605073" y="1412341"/>
            <a:ext cx="10981854" cy="4962320"/>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2913" indent="-442913">
              <a:lnSpc>
                <a:spcPct val="110000"/>
              </a:lnSpc>
              <a:spcBef>
                <a:spcPts val="0"/>
              </a:spcBef>
              <a:spcAft>
                <a:spcPts val="1800"/>
              </a:spcAft>
              <a:buFont typeface="Wingdings" panose="05000000000000000000" pitchFamily="2" charset="2"/>
              <a:buChar char="q"/>
              <a:defRPr/>
            </a:pPr>
            <a:r>
              <a:rPr lang="fr-FR" sz="3800" b="1" dirty="0">
                <a:solidFill>
                  <a:srgbClr val="BDA043"/>
                </a:solidFill>
                <a:latin typeface="Montserrat" panose="00000500000000000000" pitchFamily="2" charset="0"/>
              </a:rPr>
              <a:t>A partir du moment où l’agent est placé en CLM/CGM ou en CLD, </a:t>
            </a:r>
            <a:r>
              <a:rPr lang="fr-FR" sz="3800" b="1" u="sng" dirty="0">
                <a:solidFill>
                  <a:srgbClr val="BDA043"/>
                </a:solidFill>
                <a:latin typeface="Montserrat" panose="00000500000000000000" pitchFamily="2" charset="0"/>
              </a:rPr>
              <a:t>les prolongations sont gérées par la collectivité </a:t>
            </a:r>
            <a:r>
              <a:rPr lang="fr-FR" sz="3800" b="1" dirty="0">
                <a:solidFill>
                  <a:srgbClr val="BDA043"/>
                </a:solidFill>
                <a:latin typeface="Montserrat" panose="00000500000000000000" pitchFamily="2" charset="0"/>
              </a:rPr>
              <a:t>qui devra prendre un arrêté de prolongation :</a:t>
            </a:r>
          </a:p>
          <a:p>
            <a:pPr marL="1168400" marR="142875" indent="-279400">
              <a:spcAft>
                <a:spcPts val="1800"/>
              </a:spcAft>
              <a:buFont typeface="Wingdings" panose="05000000000000000000" pitchFamily="2" charset="2"/>
              <a:buChar char="ü"/>
              <a:tabLst>
                <a:tab pos="3590925" algn="l"/>
              </a:tabLst>
              <a:defRPr/>
            </a:pPr>
            <a:r>
              <a:rPr lang="fr-FR" sz="3400" b="1" dirty="0">
                <a:solidFill>
                  <a:srgbClr val="0E6AB4"/>
                </a:solidFill>
                <a:latin typeface="Montserrat" panose="00000500000000000000" pitchFamily="2" charset="0"/>
              </a:rPr>
              <a:t>Soit en se référant au certificat médical du médecin traitant qui devra préciser la durée de la prolongation </a:t>
            </a:r>
          </a:p>
          <a:p>
            <a:pPr marL="1168400" marR="142875" indent="-279400">
              <a:spcAft>
                <a:spcPts val="1800"/>
              </a:spcAft>
              <a:buFont typeface="Wingdings" panose="05000000000000000000" pitchFamily="2" charset="2"/>
              <a:buChar char="ü"/>
              <a:tabLst>
                <a:tab pos="3590925" algn="l"/>
              </a:tabLst>
              <a:defRPr/>
            </a:pPr>
            <a:r>
              <a:rPr lang="fr-FR" sz="3400" b="1" dirty="0">
                <a:solidFill>
                  <a:srgbClr val="0E6AB4"/>
                </a:solidFill>
                <a:latin typeface="Montserrat" panose="00000500000000000000" pitchFamily="2" charset="0"/>
              </a:rPr>
              <a:t>Soit en missionnant un médecin généraliste agréé </a:t>
            </a:r>
            <a:r>
              <a:rPr lang="fr-FR" sz="3400" b="1" dirty="0">
                <a:solidFill>
                  <a:srgbClr val="0E6AB4"/>
                </a:solidFill>
                <a:latin typeface="Montserrat" panose="00000500000000000000" pitchFamily="2" charset="0"/>
                <a:sym typeface="Wingdings" panose="05000000000000000000" pitchFamily="2" charset="2"/>
              </a:rPr>
              <a:t> OBLIGATOIRE une fois par an</a:t>
            </a:r>
            <a:endParaRPr lang="fr-FR" sz="3400" b="1" dirty="0">
              <a:solidFill>
                <a:srgbClr val="0E6AB4"/>
              </a:solidFill>
              <a:latin typeface="Montserrat" panose="00000500000000000000" pitchFamily="2" charset="0"/>
            </a:endParaRPr>
          </a:p>
          <a:p>
            <a:pPr marL="442913" indent="-442913">
              <a:lnSpc>
                <a:spcPct val="110000"/>
              </a:lnSpc>
              <a:spcBef>
                <a:spcPts val="0"/>
              </a:spcBef>
              <a:spcAft>
                <a:spcPts val="1800"/>
              </a:spcAft>
              <a:buFont typeface="Wingdings" panose="05000000000000000000" pitchFamily="2" charset="2"/>
              <a:buChar char="q"/>
              <a:defRPr/>
            </a:pPr>
            <a:r>
              <a:rPr lang="fr-FR" sz="3800" b="1" dirty="0">
                <a:solidFill>
                  <a:srgbClr val="BDA043"/>
                </a:solidFill>
                <a:latin typeface="Montserrat" panose="00000500000000000000" pitchFamily="2" charset="0"/>
              </a:rPr>
              <a:t>La prolongation qui entraîne le passage à ½ traitement DOIT obligatoirement être validée par le Conseil Médical Formation Restreinte.</a:t>
            </a:r>
          </a:p>
          <a:p>
            <a:pPr marL="442913" indent="-442913">
              <a:lnSpc>
                <a:spcPct val="110000"/>
              </a:lnSpc>
              <a:spcBef>
                <a:spcPts val="0"/>
              </a:spcBef>
              <a:spcAft>
                <a:spcPts val="1800"/>
              </a:spcAft>
              <a:buFont typeface="Wingdings" panose="05000000000000000000" pitchFamily="2" charset="2"/>
              <a:buChar char="q"/>
              <a:defRPr/>
            </a:pPr>
            <a:r>
              <a:rPr lang="fr-FR" sz="3800" b="1" dirty="0">
                <a:solidFill>
                  <a:srgbClr val="BDA043"/>
                </a:solidFill>
                <a:latin typeface="Montserrat" panose="00000500000000000000" pitchFamily="2" charset="0"/>
              </a:rPr>
              <a:t>L’aptitude aux fonctions de l’agent est en principe vérifiée lorsque ce dernier a épuisé ses droits à congé maladie : C’est le Conseil Médical Formation Restreinte qui évaluera si l’agent peut reprendre le travail ou s’il est inapte à ses fonctions (en précisant le degré d’inaptitude)</a:t>
            </a:r>
          </a:p>
          <a:p>
            <a:pPr marL="0" indent="0">
              <a:buFont typeface="Arial" panose="020B0604020202020204" pitchFamily="34" charset="0"/>
              <a:buNone/>
            </a:pPr>
            <a:endParaRPr lang="fr-FR" sz="2400" dirty="0"/>
          </a:p>
        </p:txBody>
      </p:sp>
    </p:spTree>
    <p:extLst>
      <p:ext uri="{BB962C8B-B14F-4D97-AF65-F5344CB8AC3E}">
        <p14:creationId xmlns:p14="http://schemas.microsoft.com/office/powerpoint/2010/main" val="110297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a:extLst>
              <a:ext uri="{FF2B5EF4-FFF2-40B4-BE49-F238E27FC236}">
                <a16:creationId xmlns:a16="http://schemas.microsoft.com/office/drawing/2014/main" id="{FA8EA946-609F-19D2-32D9-65A2FBE05641}"/>
              </a:ext>
            </a:extLst>
          </p:cNvPr>
          <p:cNvSpPr>
            <a:spLocks noGrp="1"/>
          </p:cNvSpPr>
          <p:nvPr>
            <p:ph idx="1"/>
          </p:nvPr>
        </p:nvSpPr>
        <p:spPr>
          <a:xfrm>
            <a:off x="886535" y="791156"/>
            <a:ext cx="10584203" cy="929002"/>
          </a:xfrm>
        </p:spPr>
        <p:txBody>
          <a:bodyPr vert="horz" lIns="91440" tIns="45720" rIns="91440" bIns="45720" rtlCol="0" anchor="b">
            <a:normAutofit fontScale="85000" lnSpcReduction="20000"/>
          </a:bodyPr>
          <a:lstStyle/>
          <a:p>
            <a:pPr marL="0" indent="0" algn="ctr">
              <a:spcBef>
                <a:spcPct val="0"/>
              </a:spcBef>
              <a:buNone/>
            </a:pPr>
            <a:r>
              <a:rPr lang="fr-FR" sz="4400" b="1" dirty="0">
                <a:solidFill>
                  <a:srgbClr val="0E6AB4"/>
                </a:solidFill>
                <a:latin typeface="Montserrat" panose="00000500000000000000" pitchFamily="2" charset="0"/>
                <a:ea typeface="+mj-ea"/>
                <a:cs typeface="+mj-cs"/>
              </a:rPr>
              <a:t>LES CONGES MALADIE des fonctionnaires IRCANTEC </a:t>
            </a:r>
            <a:r>
              <a:rPr lang="fr-FR" sz="3300" b="1" dirty="0">
                <a:solidFill>
                  <a:srgbClr val="0E6AB4"/>
                </a:solidFill>
                <a:latin typeface="Montserrat" panose="00000500000000000000" pitchFamily="2" charset="0"/>
                <a:ea typeface="+mj-ea"/>
                <a:cs typeface="+mj-cs"/>
              </a:rPr>
              <a:t>(&lt; 28 heures)</a:t>
            </a:r>
          </a:p>
        </p:txBody>
      </p:sp>
      <p:sp>
        <p:nvSpPr>
          <p:cNvPr id="2" name="Espace réservé du contenu 2">
            <a:extLst>
              <a:ext uri="{FF2B5EF4-FFF2-40B4-BE49-F238E27FC236}">
                <a16:creationId xmlns:a16="http://schemas.microsoft.com/office/drawing/2014/main" id="{B4F28EAA-4203-D4C3-CFF1-A561380F30DF}"/>
              </a:ext>
            </a:extLst>
          </p:cNvPr>
          <p:cNvSpPr txBox="1">
            <a:spLocks/>
          </p:cNvSpPr>
          <p:nvPr/>
        </p:nvSpPr>
        <p:spPr>
          <a:xfrm>
            <a:off x="497150" y="1720158"/>
            <a:ext cx="11118447" cy="4458699"/>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2913" indent="-442913">
              <a:lnSpc>
                <a:spcPct val="110000"/>
              </a:lnSpc>
              <a:spcBef>
                <a:spcPts val="0"/>
              </a:spcBef>
              <a:spcAft>
                <a:spcPts val="1800"/>
              </a:spcAft>
              <a:buFont typeface="Wingdings" panose="05000000000000000000" pitchFamily="2" charset="2"/>
              <a:buChar char="q"/>
              <a:defRPr/>
            </a:pPr>
            <a:r>
              <a:rPr lang="fr-FR" sz="3800" b="1" dirty="0">
                <a:solidFill>
                  <a:srgbClr val="BDA043"/>
                </a:solidFill>
                <a:latin typeface="Montserrat" panose="00000500000000000000" pitchFamily="2" charset="0"/>
              </a:rPr>
              <a:t> Les droits</a:t>
            </a:r>
          </a:p>
          <a:p>
            <a:pPr marL="808038" defTabSz="808038">
              <a:lnSpc>
                <a:spcPct val="110000"/>
              </a:lnSpc>
              <a:spcBef>
                <a:spcPts val="0"/>
              </a:spcBef>
              <a:spcAft>
                <a:spcPts val="1800"/>
              </a:spcAft>
              <a:buFont typeface="Wingdings" panose="05000000000000000000" pitchFamily="2" charset="2"/>
              <a:buChar char="ü"/>
              <a:defRPr/>
            </a:pPr>
            <a:r>
              <a:rPr lang="fr-FR" sz="2900" b="1" dirty="0">
                <a:solidFill>
                  <a:srgbClr val="0E6AB4"/>
                </a:solidFill>
                <a:latin typeface="Montserrat" panose="00000500000000000000" pitchFamily="2" charset="0"/>
              </a:rPr>
              <a:t> CMO = 1 an</a:t>
            </a:r>
          </a:p>
          <a:p>
            <a:pPr marL="808038" defTabSz="808038">
              <a:lnSpc>
                <a:spcPct val="110000"/>
              </a:lnSpc>
              <a:spcBef>
                <a:spcPts val="0"/>
              </a:spcBef>
              <a:spcAft>
                <a:spcPts val="1800"/>
              </a:spcAft>
              <a:buFont typeface="Wingdings" panose="05000000000000000000" pitchFamily="2" charset="2"/>
              <a:buChar char="ü"/>
              <a:defRPr/>
            </a:pPr>
            <a:r>
              <a:rPr lang="fr-FR" sz="2900" b="1" dirty="0">
                <a:solidFill>
                  <a:srgbClr val="0E6AB4"/>
                </a:solidFill>
                <a:latin typeface="Montserrat" panose="00000500000000000000" pitchFamily="2" charset="0"/>
              </a:rPr>
              <a:t>Congé grave maladie = 3 ans (idem CLM)</a:t>
            </a:r>
          </a:p>
          <a:p>
            <a:pPr marL="442913" indent="-442913">
              <a:lnSpc>
                <a:spcPct val="110000"/>
              </a:lnSpc>
              <a:spcBef>
                <a:spcPts val="0"/>
              </a:spcBef>
              <a:spcAft>
                <a:spcPts val="1800"/>
              </a:spcAft>
              <a:buFont typeface="Wingdings" panose="05000000000000000000" pitchFamily="2" charset="2"/>
              <a:buChar char="q"/>
              <a:defRPr/>
            </a:pPr>
            <a:r>
              <a:rPr lang="fr-FR" sz="3800" b="1" dirty="0">
                <a:solidFill>
                  <a:srgbClr val="BDA043"/>
                </a:solidFill>
                <a:latin typeface="Montserrat" panose="00000500000000000000" pitchFamily="2" charset="0"/>
              </a:rPr>
              <a:t> La double gestion</a:t>
            </a:r>
          </a:p>
          <a:p>
            <a:pPr marL="808038" defTabSz="808038">
              <a:lnSpc>
                <a:spcPct val="110000"/>
              </a:lnSpc>
              <a:spcBef>
                <a:spcPts val="0"/>
              </a:spcBef>
              <a:spcAft>
                <a:spcPts val="1800"/>
              </a:spcAft>
              <a:buFont typeface="Wingdings" panose="05000000000000000000" pitchFamily="2" charset="2"/>
              <a:buChar char="ü"/>
              <a:defRPr/>
            </a:pPr>
            <a:r>
              <a:rPr lang="fr-FR" sz="2900" b="1" dirty="0">
                <a:solidFill>
                  <a:srgbClr val="0E6AB4"/>
                </a:solidFill>
                <a:latin typeface="Montserrat" panose="00000500000000000000" pitchFamily="2" charset="0"/>
              </a:rPr>
              <a:t>Rémunération (Indemnités Journalières) = CPAM</a:t>
            </a:r>
          </a:p>
          <a:p>
            <a:pPr marL="808038" defTabSz="808038">
              <a:lnSpc>
                <a:spcPct val="110000"/>
              </a:lnSpc>
              <a:spcBef>
                <a:spcPts val="0"/>
              </a:spcBef>
              <a:spcAft>
                <a:spcPts val="1800"/>
              </a:spcAft>
              <a:buFont typeface="Wingdings" panose="05000000000000000000" pitchFamily="2" charset="2"/>
              <a:buChar char="ü"/>
              <a:defRPr/>
            </a:pPr>
            <a:r>
              <a:rPr lang="fr-FR" sz="2900" b="1" dirty="0">
                <a:solidFill>
                  <a:srgbClr val="0E6AB4"/>
                </a:solidFill>
                <a:latin typeface="Montserrat" panose="00000500000000000000" pitchFamily="2" charset="0"/>
              </a:rPr>
              <a:t>Situation statutaire = Conseil Médical Formation Restreinte et/ou médecin agréé</a:t>
            </a:r>
            <a:endParaRPr lang="fr-FR" sz="3800" b="1" dirty="0">
              <a:solidFill>
                <a:srgbClr val="BDA043"/>
              </a:solidFill>
              <a:latin typeface="Montserrat" panose="00000500000000000000" pitchFamily="2" charset="0"/>
            </a:endParaRPr>
          </a:p>
          <a:p>
            <a:pPr marL="442913" indent="-442913">
              <a:lnSpc>
                <a:spcPct val="110000"/>
              </a:lnSpc>
              <a:spcBef>
                <a:spcPts val="0"/>
              </a:spcBef>
              <a:spcAft>
                <a:spcPts val="1800"/>
              </a:spcAft>
              <a:buFont typeface="Wingdings" panose="05000000000000000000" pitchFamily="2" charset="2"/>
              <a:buChar char="q"/>
              <a:defRPr/>
            </a:pPr>
            <a:r>
              <a:rPr lang="fr-FR" sz="3800" b="1" dirty="0">
                <a:solidFill>
                  <a:srgbClr val="BDA043"/>
                </a:solidFill>
                <a:latin typeface="Montserrat" panose="00000500000000000000" pitchFamily="2" charset="0"/>
              </a:rPr>
              <a:t>L’interruption du versement des Indemnités Journalières de la CPAM</a:t>
            </a:r>
          </a:p>
          <a:p>
            <a:pPr marL="808038" defTabSz="808038">
              <a:lnSpc>
                <a:spcPct val="110000"/>
              </a:lnSpc>
              <a:spcBef>
                <a:spcPts val="0"/>
              </a:spcBef>
              <a:spcAft>
                <a:spcPts val="1800"/>
              </a:spcAft>
              <a:buFont typeface="Wingdings" panose="05000000000000000000" pitchFamily="2" charset="2"/>
              <a:buChar char="ü"/>
              <a:defRPr/>
            </a:pPr>
            <a:r>
              <a:rPr lang="fr-FR" sz="2900" b="1" dirty="0">
                <a:solidFill>
                  <a:srgbClr val="0E6AB4"/>
                </a:solidFill>
                <a:latin typeface="Montserrat" panose="00000500000000000000" pitchFamily="2" charset="0"/>
              </a:rPr>
              <a:t>Décision du médecin conseil CPAM qui ne tient pas compte des droits statutaires</a:t>
            </a:r>
          </a:p>
          <a:p>
            <a:pPr marL="808038" defTabSz="808038">
              <a:lnSpc>
                <a:spcPct val="110000"/>
              </a:lnSpc>
              <a:spcBef>
                <a:spcPts val="0"/>
              </a:spcBef>
              <a:spcAft>
                <a:spcPts val="1800"/>
              </a:spcAft>
              <a:buFont typeface="Wingdings" panose="05000000000000000000" pitchFamily="2" charset="2"/>
              <a:buChar char="ü"/>
              <a:defRPr/>
            </a:pPr>
            <a:r>
              <a:rPr lang="fr-FR" sz="2900" b="1" dirty="0">
                <a:solidFill>
                  <a:srgbClr val="0E6AB4"/>
                </a:solidFill>
                <a:latin typeface="Montserrat" panose="00000500000000000000" pitchFamily="2" charset="0"/>
              </a:rPr>
              <a:t>Nécessité de mettre en conformité cette décision et la situation administrative de l’agent</a:t>
            </a:r>
          </a:p>
          <a:p>
            <a:pPr marL="0" indent="0">
              <a:buFont typeface="Arial" panose="020B0604020202020204" pitchFamily="34" charset="0"/>
              <a:buNone/>
            </a:pPr>
            <a:endParaRPr lang="fr-FR" sz="2400" dirty="0"/>
          </a:p>
        </p:txBody>
      </p:sp>
    </p:spTree>
    <p:extLst>
      <p:ext uri="{BB962C8B-B14F-4D97-AF65-F5344CB8AC3E}">
        <p14:creationId xmlns:p14="http://schemas.microsoft.com/office/powerpoint/2010/main" val="25922474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1.potx" id="{D4C64199-D2FC-4153-90E1-6E6FFA4A1B72}" vid="{33875312-F8E0-4D03-8758-3F4A7E59085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59037A6BC359B42BED675CA2AE9D73E" ma:contentTypeVersion="8" ma:contentTypeDescription="Create a new document." ma:contentTypeScope="" ma:versionID="6d937116708171a2874279a15c26700c">
  <xsd:schema xmlns:xsd="http://www.w3.org/2001/XMLSchema" xmlns:xs="http://www.w3.org/2001/XMLSchema" xmlns:p="http://schemas.microsoft.com/office/2006/metadata/properties" xmlns:ns3="62a6d022-e03e-4686-ab48-52f6be685f7a" targetNamespace="http://schemas.microsoft.com/office/2006/metadata/properties" ma:root="true" ma:fieldsID="d34da62bf75fd2d91d1b2808d6108aab" ns3:_="">
    <xsd:import namespace="62a6d022-e03e-4686-ab48-52f6be685f7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a6d022-e03e-4686-ab48-52f6be685f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D2BDB26-5F95-4D7E-A5FE-10D8E092FADB}">
  <ds:schemaRefs>
    <ds:schemaRef ds:uri="http://schemas.microsoft.com/sharepoint/v3/contenttype/forms"/>
  </ds:schemaRefs>
</ds:datastoreItem>
</file>

<file path=customXml/itemProps2.xml><?xml version="1.0" encoding="utf-8"?>
<ds:datastoreItem xmlns:ds="http://schemas.openxmlformats.org/officeDocument/2006/customXml" ds:itemID="{1E1B103E-B23E-4102-9F82-1DA03AFE09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a6d022-e03e-4686-ab48-52f6be685f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C0A304F-BA29-450C-9A85-F9515180156E}">
  <ds:schemaRef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62a6d022-e03e-4686-ab48-52f6be685f7a"/>
    <ds:schemaRef ds:uri="http://purl.org/dc/term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2395</TotalTime>
  <Words>2565</Words>
  <Application>Microsoft Office PowerPoint</Application>
  <PresentationFormat>Grand écran</PresentationFormat>
  <Paragraphs>245</Paragraphs>
  <Slides>27</Slides>
  <Notes>0</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27</vt:i4>
      </vt:variant>
    </vt:vector>
  </HeadingPairs>
  <TitlesOfParts>
    <vt:vector size="35" baseType="lpstr">
      <vt:lpstr>Arial</vt:lpstr>
      <vt:lpstr>Calibri</vt:lpstr>
      <vt:lpstr>Calibri Light</vt:lpstr>
      <vt:lpstr>Courier New</vt:lpstr>
      <vt:lpstr>Montserrat</vt:lpstr>
      <vt:lpstr>Wingdings</vt:lpstr>
      <vt:lpstr>Thème Office</vt:lpstr>
      <vt:lpstr>1_Thème Office</vt:lpstr>
      <vt:lpstr>Présentation PowerPoint</vt:lpstr>
      <vt:lpstr>La réforme des Instances médicales</vt:lpstr>
      <vt:lpstr>QUELQUES RAPPELS sur les droits à congé maladie</vt:lpstr>
      <vt:lpstr>Dans quels cas le Conseil médical FORMATION RESTREINTE doit-il être saisi ?</vt:lpstr>
      <vt:lpstr>Les cas de SAISINE FACULTATIVE du Conseil médical Formation Restreinte pour contestation d’un avis médical rendu par un médecin agréé</vt:lpstr>
      <vt:lpstr>Dans quels cas le Conseil médical FORMATION PLENIERE doit-il être saisi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 CONSEIL MEDICAL SUPERIEUR</vt:lpstr>
      <vt:lpstr>Le CITIS - rappels  RAPPEL : Le texte de référence encadrant le CITIS est le décret n° 2019-301  du 10 avril 2019 – Article 37-5</vt:lpstr>
      <vt:lpstr>Le CITIS PROVISOIRE</vt:lpstr>
      <vt:lpstr>CMFP : les changements intervenus depuis le 1er janvier 2024</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Armelle Comte</dc:creator>
  <cp:lastModifiedBy>Armelle Comte</cp:lastModifiedBy>
  <cp:revision>44</cp:revision>
  <cp:lastPrinted>2024-02-14T08:23:13Z</cp:lastPrinted>
  <dcterms:created xsi:type="dcterms:W3CDTF">2023-02-07T09:29:17Z</dcterms:created>
  <dcterms:modified xsi:type="dcterms:W3CDTF">2024-02-14T08:23:44Z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0x010100159037A6BC359B42BED675CA2AE9D73E</vt:lpwstr>
  </property>
</Properties>
</file>